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304" r:id="rId2"/>
    <p:sldId id="305" r:id="rId3"/>
    <p:sldId id="332" r:id="rId4"/>
    <p:sldId id="353" r:id="rId5"/>
    <p:sldId id="354" r:id="rId6"/>
    <p:sldId id="308" r:id="rId7"/>
    <p:sldId id="309" r:id="rId8"/>
    <p:sldId id="344" r:id="rId9"/>
    <p:sldId id="363" r:id="rId10"/>
    <p:sldId id="311" r:id="rId11"/>
    <p:sldId id="355" r:id="rId12"/>
    <p:sldId id="314" r:id="rId13"/>
    <p:sldId id="315" r:id="rId14"/>
    <p:sldId id="359" r:id="rId15"/>
    <p:sldId id="357" r:id="rId16"/>
    <p:sldId id="358" r:id="rId17"/>
    <p:sldId id="360" r:id="rId18"/>
    <p:sldId id="337" r:id="rId19"/>
    <p:sldId id="339" r:id="rId20"/>
    <p:sldId id="340" r:id="rId21"/>
    <p:sldId id="338" r:id="rId22"/>
    <p:sldId id="341" r:id="rId23"/>
    <p:sldId id="342" r:id="rId24"/>
    <p:sldId id="318" r:id="rId25"/>
    <p:sldId id="345" r:id="rId26"/>
    <p:sldId id="320" r:id="rId27"/>
    <p:sldId id="321" r:id="rId28"/>
    <p:sldId id="322" r:id="rId29"/>
    <p:sldId id="323" r:id="rId30"/>
    <p:sldId id="351" r:id="rId31"/>
    <p:sldId id="324" r:id="rId32"/>
    <p:sldId id="325" r:id="rId33"/>
    <p:sldId id="364" r:id="rId34"/>
    <p:sldId id="327" r:id="rId35"/>
    <p:sldId id="328" r:id="rId36"/>
    <p:sldId id="329" r:id="rId37"/>
    <p:sldId id="346" r:id="rId38"/>
    <p:sldId id="331" r:id="rId39"/>
    <p:sldId id="347" r:id="rId40"/>
    <p:sldId id="333" r:id="rId41"/>
    <p:sldId id="343" r:id="rId42"/>
  </p:sldIdLst>
  <p:sldSz cx="14630400" cy="8229600"/>
  <p:notesSz cx="6858000" cy="9144000"/>
  <p:custDataLst>
    <p:tags r:id="rId45"/>
  </p:custDataLst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  <a:srgbClr val="8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378" autoAdjust="0"/>
  </p:normalViewPr>
  <p:slideViewPr>
    <p:cSldViewPr snapToGrid="0">
      <p:cViewPr>
        <p:scale>
          <a:sx n="57" d="100"/>
          <a:sy n="57" d="100"/>
        </p:scale>
        <p:origin x="-636" y="-120"/>
      </p:cViewPr>
      <p:guideLst>
        <p:guide orient="horz" pos="3963"/>
        <p:guide orient="horz" pos="4774"/>
        <p:guide orient="horz" pos="4632"/>
        <p:guide orient="horz" pos="2711"/>
        <p:guide orient="horz" pos="1748"/>
        <p:guide orient="horz" pos="1888"/>
        <p:guide orient="horz" pos="2850"/>
        <p:guide orient="horz" pos="3818"/>
        <p:guide pos="8529"/>
        <p:guide pos="3810"/>
        <p:guide pos="5840"/>
        <p:guide pos="4230"/>
        <p:guide pos="10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3504"/>
    </p:cViewPr>
  </p:sorterViewPr>
  <p:notesViewPr>
    <p:cSldViewPr snapToGrid="0">
      <p:cViewPr varScale="1">
        <p:scale>
          <a:sx n="87" d="100"/>
          <a:sy n="87" d="100"/>
        </p:scale>
        <p:origin x="-373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8A6D1-998E-4C55-8542-7AAA0C9A9AB8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AB6F5-C0E1-4DEF-9E80-8EDB682E8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1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141C1-3C5A-4240-87DB-9D4217E9B3B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609600"/>
            <a:ext cx="5432425" cy="3055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57684" y="3810000"/>
            <a:ext cx="5742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92C5E-BF34-4775-B657-4ADF2F310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6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609600"/>
            <a:ext cx="5432425" cy="3055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F9EB0-27AD-4D72-B1BB-CF023681D7F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609600"/>
            <a:ext cx="5432425" cy="3055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F9EB0-27AD-4D72-B1BB-CF023681D7F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609600"/>
            <a:ext cx="5432425" cy="3055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F9EB0-27AD-4D72-B1BB-CF023681D7F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609600"/>
            <a:ext cx="5432425" cy="3055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F9EB0-27AD-4D72-B1BB-CF023681D7F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994" y="4114800"/>
            <a:ext cx="9743846" cy="1638605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2">
                    <a:lumMod val="65000"/>
                    <a:lumOff val="35000"/>
                  </a:schemeClr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2240" y="5852160"/>
            <a:ext cx="9743846" cy="118872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LiquidLightExtend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96977" cy="82296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654166" y="7823899"/>
            <a:ext cx="2607749" cy="287068"/>
          </a:xfrm>
          <a:prstGeom prst="rect">
            <a:avLst/>
          </a:prstGeom>
          <a:noFill/>
        </p:spPr>
        <p:txBody>
          <a:bodyPr wrap="none" lIns="130622" tIns="65311" rIns="130622" bIns="65311" rtlCol="0" anchor="ctr">
            <a:spAutoFit/>
          </a:bodyPr>
          <a:lstStyle/>
          <a:p>
            <a:pPr marL="0" marR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rgbClr val="8F8F8F"/>
                </a:solidFill>
              </a:rPr>
              <a:t>© 2017 Avaya Inc. All rights reserved.</a:t>
            </a:r>
          </a:p>
        </p:txBody>
      </p:sp>
      <p:pic>
        <p:nvPicPr>
          <p:cNvPr id="4" name="Picture 3" descr="AV_logo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49" y="471446"/>
            <a:ext cx="2157984" cy="62179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1520" y="1554480"/>
            <a:ext cx="13167360" cy="5486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17817"/>
            <a:ext cx="14630400" cy="51178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mtClean="0"/>
          </a:p>
        </p:txBody>
      </p:sp>
      <p:pic>
        <p:nvPicPr>
          <p:cNvPr id="6" name="Picture 5" descr="AV_logo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32" y="3361674"/>
            <a:ext cx="5385353" cy="155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393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21658"/>
            <a:ext cx="13167360" cy="100584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737360"/>
            <a:ext cx="13167360" cy="51206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31520" y="1737360"/>
            <a:ext cx="6949440" cy="566928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31520" y="4663440"/>
            <a:ext cx="6217920" cy="2743200"/>
          </a:xfrm>
        </p:spPr>
        <p:txBody>
          <a:bodyPr>
            <a:noAutofit/>
          </a:bodyPr>
          <a:lstStyle>
            <a:lvl1pPr marL="331091" indent="-331091">
              <a:defRPr sz="2600"/>
            </a:lvl1pPr>
            <a:lvl2pPr marL="725678" indent="-310682">
              <a:defRPr sz="2300"/>
            </a:lvl2pPr>
            <a:lvl3pPr marL="1140676" indent="-249452"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559040" y="4663440"/>
            <a:ext cx="6339840" cy="2743200"/>
          </a:xfrm>
        </p:spPr>
        <p:txBody>
          <a:bodyPr>
            <a:noAutofit/>
          </a:bodyPr>
          <a:lstStyle>
            <a:lvl1pPr marL="331091" indent="-331091">
              <a:defRPr sz="2600"/>
            </a:lvl1pPr>
            <a:lvl2pPr marL="809585" indent="-312949">
              <a:defRPr sz="2300"/>
            </a:lvl2pPr>
            <a:lvl3pPr marL="1306220" indent="-331091"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31520" y="4389120"/>
            <a:ext cx="3877056" cy="3017520"/>
          </a:xfrm>
        </p:spPr>
        <p:txBody>
          <a:bodyPr>
            <a:noAutofit/>
          </a:bodyPr>
          <a:lstStyle>
            <a:lvl1pPr marL="331091" indent="-331091">
              <a:defRPr sz="2600"/>
            </a:lvl1pPr>
            <a:lvl2pPr marL="809585" indent="-312949">
              <a:defRPr sz="2300"/>
            </a:lvl2pPr>
            <a:lvl3pPr marL="1306220" indent="-331091"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341258" y="4389120"/>
            <a:ext cx="3877056" cy="3017520"/>
          </a:xfrm>
        </p:spPr>
        <p:txBody>
          <a:bodyPr>
            <a:noAutofit/>
          </a:bodyPr>
          <a:lstStyle>
            <a:lvl1pPr marL="331091" indent="-331091">
              <a:defRPr sz="2600"/>
            </a:lvl1pPr>
            <a:lvl2pPr marL="809585" indent="-312949">
              <a:defRPr sz="2300"/>
            </a:lvl2pPr>
            <a:lvl3pPr marL="1306220" indent="-331091"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9927773" y="4389120"/>
            <a:ext cx="3877056" cy="3017520"/>
          </a:xfrm>
        </p:spPr>
        <p:txBody>
          <a:bodyPr>
            <a:noAutofit/>
          </a:bodyPr>
          <a:lstStyle>
            <a:lvl1pPr marL="331091" indent="-331091">
              <a:defRPr sz="2600"/>
            </a:lvl1pPr>
            <a:lvl2pPr marL="809585" indent="-312949">
              <a:defRPr sz="2300"/>
            </a:lvl2pPr>
            <a:lvl3pPr marL="1306220" indent="-331091"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21658"/>
            <a:ext cx="13167360" cy="100584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518349" y="2088809"/>
            <a:ext cx="9593706" cy="4604976"/>
          </a:xfrm>
          <a:ln w="152400">
            <a:noFill/>
            <a:miter lim="800000"/>
          </a:ln>
        </p:spPr>
        <p:txBody>
          <a:bodyPr tIns="261244">
            <a:noAutofit/>
          </a:bodyPr>
          <a:lstStyle>
            <a:lvl1pPr marL="0" indent="0" algn="ctr">
              <a:buNone/>
              <a:defRPr sz="34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aya Log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80" y="3359220"/>
            <a:ext cx="5349240" cy="1519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w phot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868" y="4114800"/>
            <a:ext cx="7974133" cy="1638605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2">
                    <a:lumMod val="65000"/>
                    <a:lumOff val="35000"/>
                  </a:schemeClr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5114" y="5852160"/>
            <a:ext cx="7974133" cy="118872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LiquidLightExtend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96977" cy="82296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949831" y="7825309"/>
            <a:ext cx="2512809" cy="284247"/>
          </a:xfrm>
          <a:prstGeom prst="rect">
            <a:avLst/>
          </a:prstGeom>
          <a:noFill/>
        </p:spPr>
        <p:txBody>
          <a:bodyPr wrap="none" lIns="130622" tIns="65311" rIns="130622" bIns="65311" rtlCol="0" anchor="ctr">
            <a:spAutoFit/>
          </a:bodyPr>
          <a:lstStyle/>
          <a:p>
            <a:pPr marL="0" marR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rgbClr val="8F8F8F"/>
                </a:solidFill>
              </a:rPr>
              <a:t>© 2017 Avaya Inc. All right reserved</a:t>
            </a:r>
          </a:p>
        </p:txBody>
      </p:sp>
      <p:pic>
        <p:nvPicPr>
          <p:cNvPr id="9" name="Picture 8" descr="AV_logo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49" y="471446"/>
            <a:ext cx="2157984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002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or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LiquidLightExtend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7575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0" y="394654"/>
            <a:ext cx="2151063" cy="611097"/>
          </a:xfrm>
          <a:prstGeom prst="rect">
            <a:avLst/>
          </a:prstGeom>
        </p:spPr>
      </p:pic>
      <p:sp>
        <p:nvSpPr>
          <p:cNvPr id="47" name="TextBox 46"/>
          <p:cNvSpPr txBox="1"/>
          <p:nvPr userDrawn="1"/>
        </p:nvSpPr>
        <p:spPr>
          <a:xfrm>
            <a:off x="13463276" y="7858837"/>
            <a:ext cx="435316" cy="284247"/>
          </a:xfrm>
          <a:prstGeom prst="rect">
            <a:avLst/>
          </a:prstGeom>
          <a:noFill/>
        </p:spPr>
        <p:txBody>
          <a:bodyPr wrap="none" lIns="130622" tIns="65311" rIns="130622" bIns="65311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fld id="{758C98C5-C197-4167-B328-DA835286C05A}" type="slidenum">
              <a:rPr lang="en-US" sz="1100" smtClean="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1100" dirty="0" smtClean="0">
              <a:solidFill>
                <a:srgbClr val="8F8F8F"/>
              </a:solidFill>
            </a:endParaRPr>
          </a:p>
        </p:txBody>
      </p:sp>
      <p:sp>
        <p:nvSpPr>
          <p:cNvPr id="54" name="Title 1"/>
          <p:cNvSpPr>
            <a:spLocks noGrp="1"/>
          </p:cNvSpPr>
          <p:nvPr>
            <p:ph type="ctrTitle"/>
          </p:nvPr>
        </p:nvSpPr>
        <p:spPr>
          <a:xfrm>
            <a:off x="2691994" y="4114800"/>
            <a:ext cx="9743846" cy="1638605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/>
          </p:nvPr>
        </p:nvSpPr>
        <p:spPr>
          <a:xfrm>
            <a:off x="2682240" y="5852160"/>
            <a:ext cx="9743846" cy="118872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654166" y="7823899"/>
            <a:ext cx="2607749" cy="287068"/>
          </a:xfrm>
          <a:prstGeom prst="rect">
            <a:avLst/>
          </a:prstGeom>
          <a:noFill/>
        </p:spPr>
        <p:txBody>
          <a:bodyPr wrap="none" lIns="130622" tIns="65311" rIns="130622" bIns="65311" rtlCol="0" anchor="ctr">
            <a:spAutoFit/>
          </a:bodyPr>
          <a:lstStyle/>
          <a:p>
            <a:pPr marL="0" marR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rgbClr val="8F8F8F"/>
                </a:solidFill>
              </a:rPr>
              <a:t>© 2017 Avaya Inc. All rights reserved.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3463276" y="7858837"/>
            <a:ext cx="435316" cy="284247"/>
          </a:xfrm>
          <a:prstGeom prst="rect">
            <a:avLst/>
          </a:prstGeom>
          <a:noFill/>
        </p:spPr>
        <p:txBody>
          <a:bodyPr wrap="none" lIns="130622" tIns="65311" rIns="130622" bIns="65311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fld id="{758C98C5-C197-4167-B328-DA835286C05A}" type="slidenum">
              <a:rPr lang="en-US" sz="1100" smtClean="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1100" dirty="0" smtClean="0">
              <a:solidFill>
                <a:srgbClr val="8F8F8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286000"/>
            <a:ext cx="13167360" cy="5120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31520" y="1554480"/>
            <a:ext cx="13167360" cy="5486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3100"/>
            </a:lvl2pPr>
            <a:lvl3pPr>
              <a:spcBef>
                <a:spcPts val="0"/>
              </a:spcBef>
              <a:buNone/>
              <a:defRPr sz="3100"/>
            </a:lvl3pPr>
            <a:lvl4pPr>
              <a:spcBef>
                <a:spcPts val="0"/>
              </a:spcBef>
              <a:buNone/>
              <a:defRPr sz="3100"/>
            </a:lvl4pPr>
            <a:lvl5pPr>
              <a:spcBef>
                <a:spcPts val="0"/>
              </a:spcBef>
              <a:buNone/>
              <a:defRPr sz="3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71" y="2733346"/>
            <a:ext cx="11643467" cy="2435962"/>
          </a:xfrm>
        </p:spPr>
        <p:txBody>
          <a:bodyPr anchor="ctr"/>
          <a:lstStyle>
            <a:lvl1pPr algn="r">
              <a:defRPr sz="2800" b="0" i="0" cap="none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6480" y="6429134"/>
            <a:ext cx="10792358" cy="571823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idx="13"/>
          </p:nvPr>
        </p:nvSpPr>
        <p:spPr>
          <a:xfrm>
            <a:off x="2316480" y="7009970"/>
            <a:ext cx="10792358" cy="457200"/>
          </a:xfrm>
        </p:spPr>
        <p:txBody>
          <a:bodyPr anchor="t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400" i="1">
                <a:solidFill>
                  <a:schemeClr val="accent1"/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581956" y="7823899"/>
            <a:ext cx="2607749" cy="287068"/>
          </a:xfrm>
          <a:prstGeom prst="rect">
            <a:avLst/>
          </a:prstGeom>
          <a:noFill/>
        </p:spPr>
        <p:txBody>
          <a:bodyPr wrap="none" lIns="130622" tIns="65311" rIns="130622" bIns="65311" rtlCol="0" anchor="ctr">
            <a:spAutoFit/>
          </a:bodyPr>
          <a:lstStyle/>
          <a:p>
            <a:pPr marL="0" marR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rgbClr val="8F8F8F"/>
                </a:solidFill>
              </a:rPr>
              <a:t>© 2017 Avaya Inc. All rights reserved.</a:t>
            </a:r>
          </a:p>
        </p:txBody>
      </p:sp>
      <p:sp>
        <p:nvSpPr>
          <p:cNvPr id="50" name="TextBox 49"/>
          <p:cNvSpPr txBox="1"/>
          <p:nvPr userDrawn="1"/>
        </p:nvSpPr>
        <p:spPr>
          <a:xfrm>
            <a:off x="13463276" y="7858837"/>
            <a:ext cx="435316" cy="284247"/>
          </a:xfrm>
          <a:prstGeom prst="rect">
            <a:avLst/>
          </a:prstGeom>
          <a:noFill/>
        </p:spPr>
        <p:txBody>
          <a:bodyPr wrap="none" lIns="130622" tIns="65311" rIns="130622" bIns="65311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fld id="{758C98C5-C197-4167-B328-DA835286C05A}" type="slidenum">
              <a:rPr lang="en-US" sz="1100" smtClean="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1100" dirty="0" smtClean="0">
              <a:solidFill>
                <a:srgbClr val="8F8F8F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2311217"/>
            <a:ext cx="14630400" cy="3280220"/>
            <a:chOff x="0" y="2311217"/>
            <a:chExt cx="14630400" cy="3280220"/>
          </a:xfrm>
        </p:grpSpPr>
        <p:pic>
          <p:nvPicPr>
            <p:cNvPr id="42" name="Picture 41" descr="LiquidLightExtended.jpg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410200"/>
              <a:ext cx="14630400" cy="181237"/>
            </a:xfrm>
            <a:prstGeom prst="rect">
              <a:avLst/>
            </a:prstGeom>
          </p:spPr>
        </p:pic>
        <p:pic>
          <p:nvPicPr>
            <p:cNvPr id="43" name="Picture 42" descr="LiquidLightExtended.jpg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311217"/>
              <a:ext cx="14630400" cy="181237"/>
            </a:xfrm>
            <a:prstGeom prst="rect">
              <a:avLst/>
            </a:prstGeom>
          </p:spPr>
        </p:pic>
      </p:grpSp>
      <p:pic>
        <p:nvPicPr>
          <p:cNvPr id="12" name="Picture 11" descr="AV_logo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15" y="592386"/>
            <a:ext cx="2157984" cy="62179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LiquidLightExtend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46052"/>
            <a:ext cx="14630400" cy="3639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692" y="2847657"/>
            <a:ext cx="11687146" cy="2435962"/>
          </a:xfrm>
        </p:spPr>
        <p:txBody>
          <a:bodyPr anchor="ctr"/>
          <a:lstStyle>
            <a:lvl1pPr algn="r">
              <a:defRPr sz="3200" b="0" i="0" cap="none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6480" y="6429134"/>
            <a:ext cx="10792358" cy="571823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idx="13"/>
          </p:nvPr>
        </p:nvSpPr>
        <p:spPr>
          <a:xfrm>
            <a:off x="2316480" y="7009970"/>
            <a:ext cx="10792358" cy="457200"/>
          </a:xfrm>
        </p:spPr>
        <p:txBody>
          <a:bodyPr anchor="t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400" i="1">
                <a:solidFill>
                  <a:schemeClr val="accent1"/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Box 49"/>
          <p:cNvSpPr txBox="1"/>
          <p:nvPr userDrawn="1"/>
        </p:nvSpPr>
        <p:spPr>
          <a:xfrm>
            <a:off x="13463276" y="7858837"/>
            <a:ext cx="435316" cy="284247"/>
          </a:xfrm>
          <a:prstGeom prst="rect">
            <a:avLst/>
          </a:prstGeom>
          <a:noFill/>
        </p:spPr>
        <p:txBody>
          <a:bodyPr wrap="none" lIns="130622" tIns="65311" rIns="130622" bIns="65311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fld id="{758C98C5-C197-4167-B328-DA835286C05A}" type="slidenum">
              <a:rPr lang="en-US" sz="1100" smtClean="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1100" dirty="0" smtClean="0">
              <a:solidFill>
                <a:srgbClr val="8F8F8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81956" y="7823899"/>
            <a:ext cx="2607749" cy="287068"/>
          </a:xfrm>
          <a:prstGeom prst="rect">
            <a:avLst/>
          </a:prstGeom>
          <a:noFill/>
        </p:spPr>
        <p:txBody>
          <a:bodyPr wrap="none" lIns="130622" tIns="65311" rIns="130622" bIns="65311" rtlCol="0" anchor="ctr">
            <a:spAutoFit/>
          </a:bodyPr>
          <a:lstStyle/>
          <a:p>
            <a:pPr marL="0" marR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rgbClr val="8F8F8F"/>
                </a:solidFill>
              </a:rPr>
              <a:t>© 2017 Avaya Inc. All rights reserved.</a:t>
            </a:r>
          </a:p>
        </p:txBody>
      </p:sp>
      <p:pic>
        <p:nvPicPr>
          <p:cNvPr id="11" name="Picture 10" descr="AV_logo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01" y="612563"/>
            <a:ext cx="2157984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3023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737360"/>
            <a:ext cx="6461760" cy="5669280"/>
          </a:xfrm>
        </p:spPr>
        <p:txBody>
          <a:bodyPr>
            <a:normAutofit/>
          </a:bodyPr>
          <a:lstStyle>
            <a:lvl1pPr marL="522488" indent="-522488">
              <a:buClr>
                <a:schemeClr val="accent1"/>
              </a:buClr>
              <a:buFont typeface="Webdings" charset="2"/>
              <a:buChar char="4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737360"/>
            <a:ext cx="6461760" cy="566928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737360"/>
            <a:ext cx="6464301" cy="901066"/>
          </a:xfrm>
        </p:spPr>
        <p:txBody>
          <a:bodyPr anchor="b">
            <a:normAutofit/>
          </a:bodyPr>
          <a:lstStyle>
            <a:lvl1pPr marL="0" indent="0">
              <a:buNone/>
              <a:defRPr sz="3000" b="0">
                <a:solidFill>
                  <a:schemeClr val="accent1"/>
                </a:solidFill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43200"/>
            <a:ext cx="6464301" cy="46634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737360"/>
            <a:ext cx="6466840" cy="901066"/>
          </a:xfrm>
        </p:spPr>
        <p:txBody>
          <a:bodyPr anchor="b">
            <a:normAutofit/>
          </a:bodyPr>
          <a:lstStyle>
            <a:lvl1pPr marL="0" indent="0">
              <a:buNone/>
              <a:defRPr sz="3000" b="0">
                <a:solidFill>
                  <a:schemeClr val="accent1"/>
                </a:solidFill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743200"/>
            <a:ext cx="6466840" cy="46634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521658"/>
            <a:ext cx="13167360" cy="1005840"/>
          </a:xfrm>
          <a:prstGeom prst="rect">
            <a:avLst/>
          </a:prstGeom>
        </p:spPr>
        <p:txBody>
          <a:bodyPr vert="horz" lIns="130622" tIns="65311" rIns="130622" bIns="65311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737361"/>
            <a:ext cx="13167360" cy="5669279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826263" y="7823899"/>
            <a:ext cx="2607749" cy="287068"/>
          </a:xfrm>
          <a:prstGeom prst="rect">
            <a:avLst/>
          </a:prstGeom>
          <a:noFill/>
        </p:spPr>
        <p:txBody>
          <a:bodyPr wrap="none" lIns="130622" tIns="65311" rIns="130622" bIns="65311" rtlCol="0" anchor="ctr">
            <a:spAutoFit/>
          </a:bodyPr>
          <a:lstStyle/>
          <a:p>
            <a:pPr marL="0" marR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rgbClr val="8F8F8F"/>
                </a:solidFill>
              </a:rPr>
              <a:t>© 2017 Avaya Inc. All rights reserved.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463276" y="7858837"/>
            <a:ext cx="435316" cy="284247"/>
          </a:xfrm>
          <a:prstGeom prst="rect">
            <a:avLst/>
          </a:prstGeom>
          <a:noFill/>
        </p:spPr>
        <p:txBody>
          <a:bodyPr wrap="none" lIns="130622" tIns="65311" rIns="130622" bIns="65311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fld id="{758C98C5-C197-4167-B328-DA835286C05A}" type="slidenum">
              <a:rPr lang="en-US" sz="1100" smtClean="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1100" dirty="0" smtClean="0">
              <a:solidFill>
                <a:srgbClr val="8F8F8F"/>
              </a:solidFill>
            </a:endParaRPr>
          </a:p>
        </p:txBody>
      </p:sp>
      <p:pic>
        <p:nvPicPr>
          <p:cNvPr id="22" name="Picture 21" descr="LiquidLightExtended.jpg"/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181237"/>
          </a:xfrm>
          <a:prstGeom prst="rect">
            <a:avLst/>
          </a:prstGeom>
        </p:spPr>
      </p:pic>
      <p:pic>
        <p:nvPicPr>
          <p:cNvPr id="9" name="Picture 8" descr="AV_logo_rgb.jpg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8" y="7815780"/>
            <a:ext cx="1067472" cy="3075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3" r:id="rId2"/>
    <p:sldLayoutId id="2147483664" r:id="rId3"/>
    <p:sldLayoutId id="2147483662" r:id="rId4"/>
    <p:sldLayoutId id="2147483663" r:id="rId5"/>
    <p:sldLayoutId id="2147483665" r:id="rId6"/>
    <p:sldLayoutId id="2147483682" r:id="rId7"/>
    <p:sldLayoutId id="2147483666" r:id="rId8"/>
    <p:sldLayoutId id="2147483667" r:id="rId9"/>
    <p:sldLayoutId id="2147483668" r:id="rId10"/>
    <p:sldLayoutId id="2147483681" r:id="rId11"/>
    <p:sldLayoutId id="2147483669" r:id="rId12"/>
    <p:sldLayoutId id="2147483684" r:id="rId13"/>
    <p:sldLayoutId id="2147483670" r:id="rId14"/>
    <p:sldLayoutId id="2147483672" r:id="rId15"/>
    <p:sldLayoutId id="2147483673" r:id="rId16"/>
    <p:sldLayoutId id="2147483674" r:id="rId17"/>
    <p:sldLayoutId id="2147483677" r:id="rId18"/>
    <p:sldLayoutId id="2147483678" r:id="rId19"/>
  </p:sldLayoutIdLst>
  <p:transition>
    <p:fade/>
  </p:transition>
  <p:hf hdr="0" dt="0"/>
  <p:txStyles>
    <p:titleStyle>
      <a:lvl1pPr algn="l" defTabSz="1306220" rtl="0" eaLnBrk="1" latinLnBrk="0" hangingPunct="1">
        <a:lnSpc>
          <a:spcPct val="90000"/>
        </a:lnSpc>
        <a:spcBef>
          <a:spcPct val="0"/>
        </a:spcBef>
        <a:buNone/>
        <a:defRPr sz="3200" kern="1200" cap="all">
          <a:solidFill>
            <a:schemeClr val="tx2">
              <a:lumMod val="65000"/>
              <a:lumOff val="35000"/>
            </a:schemeClr>
          </a:solidFill>
          <a:latin typeface="Arial Black"/>
          <a:ea typeface="+mj-ea"/>
          <a:cs typeface="Arial Black"/>
        </a:defRPr>
      </a:lvl1pPr>
    </p:titleStyle>
    <p:bodyStyle>
      <a:lvl1pPr marL="522488" indent="-522488" algn="l" defTabSz="1306220" rtl="0" eaLnBrk="1" latinLnBrk="0" hangingPunct="1">
        <a:lnSpc>
          <a:spcPct val="90000"/>
        </a:lnSpc>
        <a:spcBef>
          <a:spcPts val="1714"/>
        </a:spcBef>
        <a:buClr>
          <a:schemeClr val="accent1"/>
        </a:buClr>
        <a:buFont typeface="Webdings" pitchFamily="18" charset="2"/>
        <a:buChar char="4"/>
        <a:defRPr sz="2800" kern="1200">
          <a:solidFill>
            <a:schemeClr val="tx2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79665" indent="-326555" algn="l" defTabSz="1306220" rtl="0" eaLnBrk="1" latinLnBrk="0" hangingPunct="1">
        <a:lnSpc>
          <a:spcPct val="90000"/>
        </a:lnSpc>
        <a:spcBef>
          <a:spcPts val="1143"/>
        </a:spcBef>
        <a:buClr>
          <a:schemeClr val="accent2"/>
        </a:buClr>
        <a:buFont typeface="Arial" pitchFamily="34" charset="0"/>
        <a:buChar char="–"/>
        <a:defRPr sz="2400" kern="1200">
          <a:solidFill>
            <a:schemeClr val="tx2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67464" indent="-326555" algn="l" defTabSz="1306220" rtl="0" eaLnBrk="1" latinLnBrk="0" hangingPunct="1">
        <a:lnSpc>
          <a:spcPct val="90000"/>
        </a:lnSpc>
        <a:spcBef>
          <a:spcPts val="857"/>
        </a:spcBef>
        <a:buClr>
          <a:schemeClr val="accent2"/>
        </a:buClr>
        <a:buFont typeface="Arial" pitchFamily="34" charset="0"/>
        <a:buChar char="–"/>
        <a:defRPr sz="2000" kern="1200">
          <a:solidFill>
            <a:schemeClr val="tx2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089953" indent="-326555" algn="l" defTabSz="1306220" rtl="0" eaLnBrk="1" latinLnBrk="0" hangingPunct="1">
        <a:lnSpc>
          <a:spcPct val="90000"/>
        </a:lnSpc>
        <a:spcBef>
          <a:spcPts val="857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2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612441" indent="-326555" algn="l" defTabSz="1306220" rtl="0" eaLnBrk="1" latinLnBrk="0" hangingPunct="1">
        <a:lnSpc>
          <a:spcPct val="90000"/>
        </a:lnSpc>
        <a:spcBef>
          <a:spcPts val="857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2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134929" indent="-326555" algn="l" defTabSz="1306220" rtl="0" eaLnBrk="1" latinLnBrk="0" hangingPunct="1">
        <a:lnSpc>
          <a:spcPct val="90000"/>
        </a:lnSpc>
        <a:spcBef>
          <a:spcPts val="857"/>
        </a:spcBef>
        <a:buClr>
          <a:schemeClr val="accent2"/>
        </a:buClr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indent="-326555" algn="l" defTabSz="1306220" rtl="0" eaLnBrk="1" latinLnBrk="0" hangingPunct="1">
        <a:lnSpc>
          <a:spcPct val="90000"/>
        </a:lnSpc>
        <a:spcBef>
          <a:spcPts val="857"/>
        </a:spcBef>
        <a:buClr>
          <a:schemeClr val="accent2"/>
        </a:buClr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79905" indent="-326555" algn="l" defTabSz="1306220" rtl="0" eaLnBrk="1" latinLnBrk="0" hangingPunct="1">
        <a:lnSpc>
          <a:spcPct val="90000"/>
        </a:lnSpc>
        <a:spcBef>
          <a:spcPts val="857"/>
        </a:spcBef>
        <a:buClr>
          <a:schemeClr val="accent2"/>
        </a:buClr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393" indent="-326555" algn="l" defTabSz="1306220" rtl="0" eaLnBrk="1" latinLnBrk="0" hangingPunct="1">
        <a:lnSpc>
          <a:spcPct val="90000"/>
        </a:lnSpc>
        <a:spcBef>
          <a:spcPts val="857"/>
        </a:spcBef>
        <a:buClr>
          <a:schemeClr val="accent2"/>
        </a:buClr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ales.avaya.com/en/general/smb30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ales.avaya.com/en/general/small-and-midmarket-business-promotions-global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ales.avaya.com/en/general/small-and-midmarket-business-promotions-global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ales.avaya.com/en/general/ip-office-expansions-package" TargetMode="Externa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ales.avaya.com/en/general/ignite" TargetMode="Externa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ales.avaya.com/en/general/legacycloudmigration" TargetMode="Externa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ales.avaya.com/en/pss/avaya-contact-center-select-7" TargetMode="External"/><Relationship Id="rId2" Type="http://schemas.openxmlformats.org/officeDocument/2006/relationships/hyperlink" Target="https://sales.avaya.com/cs/Sites?lookuphost=/&amp;lookuppage=/en/general/avaya-software-investment-protection-policy-(asipp)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ales.avaya.com/en/pss/ip-office-contact-center?view=collatera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sales.avaya.com/en/general/network-now" TargetMode="Externa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sales.avaya.com/en/general/fabric-now-promotion" TargetMode="Externa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sales.avaya.com/en/general/video-now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sales.avaya.com/en/general/scopia-equinox-loyalty" TargetMode="Externa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sales.avaya.com/en/general/phone-now" TargetMode="Externa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sales.avaya.com/en/general/engage-now" TargetMode="Externa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sales.avaya.com/en/general/new-avaya-aura-promotion" TargetMode="Externa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ales.avaya.com/en/general/small-and-midmarket-business-promotions-global" TargetMode="External"/><Relationship Id="rId2" Type="http://schemas.openxmlformats.org/officeDocument/2006/relationships/hyperlink" Target="https://sales.avaya.com/en/general/emea_sme_promotions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hyperlink" Target="mailto:EMEAPromotions@avaya.com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sales.avaya.com/documents/1399636248936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ales.avaya.com/cs/Sites?lookuphost=/&amp;lookuppage=/en/general/global-demo-purchase-program---not-for-resale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0430" y="4245468"/>
            <a:ext cx="11682568" cy="1056896"/>
          </a:xfrm>
        </p:spPr>
        <p:txBody>
          <a:bodyPr/>
          <a:lstStyle/>
          <a:p>
            <a:r>
              <a:rPr lang="en-US" sz="3400" dirty="0" smtClean="0"/>
              <a:t>Q1 FY18 </a:t>
            </a:r>
            <a:r>
              <a:rPr lang="en-US" sz="3400" dirty="0"/>
              <a:t>Promotion &amp; Package Overview </a:t>
            </a:r>
            <a:br>
              <a:rPr lang="en-US" sz="3400" dirty="0"/>
            </a:b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>EMEA </a:t>
            </a:r>
            <a:r>
              <a:rPr lang="en-US" sz="3400" dirty="0" smtClean="0"/>
              <a:t>Theater</a:t>
            </a:r>
            <a:r>
              <a:rPr lang="en-US" sz="3400" dirty="0"/>
              <a:t/>
            </a:r>
            <a:br>
              <a:rPr lang="en-US" sz="3400" dirty="0"/>
            </a:br>
            <a:endParaRPr lang="en-US" sz="29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Last updated: 12 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81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400" dirty="0" smtClean="0"/>
              <a:t>SMB 30</a:t>
            </a:r>
            <a:endParaRPr lang="en-US" sz="3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493283"/>
              </p:ext>
            </p:extLst>
          </p:nvPr>
        </p:nvGraphicFramePr>
        <p:xfrm>
          <a:off x="424773" y="2291719"/>
          <a:ext cx="6336000" cy="199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Partner Value Proposition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162259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dirty="0" smtClean="0">
                          <a:effectLst/>
                        </a:rPr>
                        <a:t>Win with competitive pricing</a:t>
                      </a:r>
                      <a:r>
                        <a:rPr lang="en-US" sz="1700" kern="1200" baseline="0" dirty="0" smtClean="0">
                          <a:effectLst/>
                        </a:rPr>
                        <a:t> against Panasonic, NEC, Mitel, Alcatel Lucent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dirty="0" smtClean="0">
                          <a:effectLst/>
                        </a:rPr>
                        <a:t>Generate extra revenue with small / basic IP Office deals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dirty="0" smtClean="0">
                          <a:effectLst/>
                        </a:rPr>
                        <a:t>Attract new customers </a:t>
                      </a:r>
                      <a:r>
                        <a:rPr lang="en-US" sz="1700" kern="1200" baseline="0" dirty="0" smtClean="0">
                          <a:effectLst/>
                        </a:rPr>
                        <a:t> and up</a:t>
                      </a:r>
                      <a:r>
                        <a:rPr lang="en-US" sz="1700" kern="1200" dirty="0" smtClean="0">
                          <a:effectLst/>
                        </a:rPr>
                        <a:t>grade customers  from legacy platforms</a:t>
                      </a:r>
                      <a:r>
                        <a:rPr lang="en-US" sz="1700" kern="1200" baseline="0" dirty="0" smtClean="0">
                          <a:effectLst/>
                        </a:rPr>
                        <a:t> 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380280"/>
              </p:ext>
            </p:extLst>
          </p:nvPr>
        </p:nvGraphicFramePr>
        <p:xfrm>
          <a:off x="430560" y="1116044"/>
          <a:ext cx="6336000" cy="100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41148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Target customer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59846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Any IP</a:t>
                      </a:r>
                      <a:r>
                        <a:rPr lang="en-US" sz="1700" baseline="0" dirty="0" smtClean="0"/>
                        <a:t> Office </a:t>
                      </a:r>
                      <a:r>
                        <a:rPr lang="en-US" sz="1700" dirty="0" smtClean="0"/>
                        <a:t>purchasing</a:t>
                      </a:r>
                      <a:r>
                        <a:rPr lang="en-US" sz="1700" baseline="0" dirty="0" smtClean="0"/>
                        <a:t> customer, with up to 32 users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673266"/>
              </p:ext>
            </p:extLst>
          </p:nvPr>
        </p:nvGraphicFramePr>
        <p:xfrm>
          <a:off x="457198" y="4422895"/>
          <a:ext cx="6309358" cy="723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9358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Region / Area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77658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700" baseline="0" dirty="0" smtClean="0"/>
                        <a:t>EU  (except Germany &amp; France), MEATK 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762260"/>
              </p:ext>
            </p:extLst>
          </p:nvPr>
        </p:nvGraphicFramePr>
        <p:xfrm>
          <a:off x="6882937" y="862309"/>
          <a:ext cx="7647712" cy="2521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640"/>
                <a:gridCol w="1281406"/>
                <a:gridCol w="1697143"/>
                <a:gridCol w="1640523"/>
              </a:tblGrid>
              <a:tr h="365760">
                <a:tc gridSpan="3">
                  <a:txBody>
                    <a:bodyPr/>
                    <a:lstStyle/>
                    <a:p>
                      <a:r>
                        <a:rPr lang="en-GB" sz="1700" dirty="0" smtClean="0"/>
                        <a:t>Promotion Discount Summary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59846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 Element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UKI, Iberia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en-US" sz="17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7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3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excl</a:t>
                      </a:r>
                      <a:r>
                        <a:rPr lang="en-US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DE)</a:t>
                      </a:r>
                      <a:endParaRPr lang="en-US" sz="13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MEATK</a:t>
                      </a:r>
                      <a:endParaRPr lang="en-US" sz="17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 HW/SW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57600" marR="57600" marT="43200" marB="43200"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57600" marR="57600" marT="43200" marB="43200"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</a:tr>
              <a:tr h="342432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</a:t>
                      </a:r>
                      <a:r>
                        <a:rPr lang="en-GB" sz="17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IP endpoints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v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 v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432">
                <a:tc gridSpan="4">
                  <a:txBody>
                    <a:bodyPr/>
                    <a:lstStyle/>
                    <a:p>
                      <a:pPr marL="171450" marR="0" indent="-17145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Powered By Cloud options, Powered By licenses are offered at the negotiated rate card prices and SMB30 components offered at the above Essential incremental discounts</a:t>
                      </a: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921711"/>
              </p:ext>
            </p:extLst>
          </p:nvPr>
        </p:nvGraphicFramePr>
        <p:xfrm>
          <a:off x="6866315" y="3493119"/>
          <a:ext cx="7697585" cy="4405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7585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Terms</a:t>
                      </a:r>
                      <a:r>
                        <a:rPr lang="en-GB" sz="1700" baseline="0" dirty="0" smtClean="0"/>
                        <a:t> &amp; Conditions / Requirements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403660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 smtClean="0">
                          <a:effectLst/>
                          <a:latin typeface="+mn-lt"/>
                        </a:rPr>
                        <a:t>On Premise quotes require the following</a:t>
                      </a:r>
                      <a:r>
                        <a:rPr lang="en-US" sz="1600" b="0" kern="1200" baseline="0" dirty="0" smtClean="0">
                          <a:effectLst/>
                          <a:latin typeface="+mn-lt"/>
                        </a:rPr>
                        <a:t>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IP500 v2 Control Unit and one SD</a:t>
                      </a:r>
                      <a:r>
                        <a:rPr lang="en-GB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card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 Office  R10 only </a:t>
                      </a:r>
                      <a:r>
                        <a:rPr lang="en-GB" sz="16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(R9.1 or R10 in MEATK)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Essential Edition license</a:t>
                      </a:r>
                      <a:r>
                        <a:rPr lang="en-GB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(ASIPP or non-ASIPP)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mix of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analog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extensions, or IP licenses (ASIPP/non-ASIPP) up to 32.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 32 Endpoints, no minimum.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Any material code that belongs to MPG 9P and endpoints will receive the promo discount with</a:t>
                      </a:r>
                      <a:r>
                        <a:rPr lang="en-US" sz="16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the following exclusions: Licenses for IPOCC,  ACCS, ASIPP codes,  Preferred Edition, Server Edition, Select,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VMPro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Licenses, Mobile, Office,</a:t>
                      </a:r>
                      <a:r>
                        <a:rPr lang="en-GB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Teleworker and Power Users; Server Hardware</a:t>
                      </a:r>
                    </a:p>
                    <a:p>
                      <a:pPr marL="185738" lvl="1" indent="-185738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phone models where a 4 pack option is available, only the 4 pack is discountable, the single unit material codes are excluded from discount</a:t>
                      </a:r>
                    </a:p>
                    <a:p>
                      <a:pPr marL="185738" lvl="1" indent="-185738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Reseller registration no longer required</a:t>
                      </a:r>
                      <a:endParaRPr lang="en-US" sz="1600" dirty="0" smtClean="0">
                        <a:latin typeface="+mn-lt"/>
                        <a:cs typeface="Calibri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Powered By Cloud requires: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 32 Powered By licenses (IP, Digital or </a:t>
                      </a:r>
                      <a:r>
                        <a:rPr lang="en-GB" sz="16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analog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 32 phones (IP Or Digital)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078682"/>
              </p:ext>
            </p:extLst>
          </p:nvPr>
        </p:nvGraphicFramePr>
        <p:xfrm>
          <a:off x="487677" y="5402650"/>
          <a:ext cx="6278880" cy="95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88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Start / End dates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525312">
                <a:tc>
                  <a:txBody>
                    <a:bodyPr/>
                    <a:lstStyle/>
                    <a:p>
                      <a:pPr marL="285750" marR="0" indent="-28575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Start: 9 May 2016 (Powered By Cloud 1 June 2017)</a:t>
                      </a:r>
                    </a:p>
                    <a:p>
                      <a:pPr marL="285750" marR="0" indent="-28575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End: 25 September 2018</a:t>
                      </a:r>
                      <a:endParaRPr lang="en-US" sz="1700" dirty="0" smtClean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65570"/>
              </p:ext>
            </p:extLst>
          </p:nvPr>
        </p:nvGraphicFramePr>
        <p:xfrm>
          <a:off x="449262" y="6495815"/>
          <a:ext cx="6336000" cy="1154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0975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More</a:t>
                      </a:r>
                      <a:r>
                        <a:rPr lang="en-GB" sz="1700" baseline="0" dirty="0" smtClean="0"/>
                        <a:t> information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808873">
                <a:tc>
                  <a:txBody>
                    <a:bodyPr/>
                    <a:lstStyle/>
                    <a:p>
                      <a:pPr marL="285750" marR="0" indent="-28575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aseline="0" dirty="0" smtClean="0"/>
                        <a:t>Offer Definition – click </a:t>
                      </a:r>
                      <a:r>
                        <a:rPr lang="en-US" sz="1700" baseline="0" dirty="0" smtClean="0">
                          <a:hlinkClick r:id="rId2"/>
                        </a:rPr>
                        <a:t>here</a:t>
                      </a:r>
                      <a:endParaRPr lang="en-US" sz="1700" baseline="0" dirty="0" smtClean="0"/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963716" y="384727"/>
            <a:ext cx="2743200" cy="661117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65311" rIns="51426" bIns="65311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 smtClean="0">
                <a:solidFill>
                  <a:srgbClr val="FF0000"/>
                </a:solidFill>
              </a:rPr>
              <a:t>Continues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7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SMB 150</a:t>
            </a:r>
            <a:endParaRPr lang="en-US" sz="3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278121"/>
              </p:ext>
            </p:extLst>
          </p:nvPr>
        </p:nvGraphicFramePr>
        <p:xfrm>
          <a:off x="424773" y="2997817"/>
          <a:ext cx="6336000" cy="199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Partner Value Proposition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162259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dirty="0" smtClean="0">
                          <a:effectLst/>
                        </a:rPr>
                        <a:t>Generate extra</a:t>
                      </a:r>
                      <a:r>
                        <a:rPr lang="en-US" sz="1700" kern="1200" baseline="0" dirty="0" smtClean="0">
                          <a:effectLst/>
                        </a:rPr>
                        <a:t> revenue with 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/ basic IP Office deals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Incentivises power user and/or CC attach through Level 2 offer</a:t>
                      </a:r>
                      <a:endParaRPr lang="en-US" sz="1700" kern="1200" dirty="0" smtClean="0">
                        <a:effectLst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dirty="0" smtClean="0">
                          <a:effectLst/>
                        </a:rPr>
                        <a:t>Win with competitive pricing</a:t>
                      </a:r>
                      <a:r>
                        <a:rPr lang="en-US" sz="1700" kern="1200" baseline="0" dirty="0" smtClean="0">
                          <a:effectLst/>
                        </a:rPr>
                        <a:t> without needing </a:t>
                      </a:r>
                      <a:r>
                        <a:rPr lang="en-US" sz="1700" kern="1200" dirty="0" smtClean="0">
                          <a:effectLst/>
                        </a:rPr>
                        <a:t>Special Bids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dirty="0" smtClean="0">
                          <a:effectLst/>
                        </a:rPr>
                        <a:t>Retain existing customers and attract new customers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118594"/>
              </p:ext>
            </p:extLst>
          </p:nvPr>
        </p:nvGraphicFramePr>
        <p:xfrm>
          <a:off x="424773" y="1723374"/>
          <a:ext cx="6336000" cy="120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Target customer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85449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/>
                        <a:t>Any IP</a:t>
                      </a:r>
                      <a:r>
                        <a:rPr lang="en-US" sz="1700" baseline="0" dirty="0" smtClean="0"/>
                        <a:t> Office on premise or Powered By Cloud purchasing customer, including BCM, Meridian, CS1000 or Integral migrating customers with 30-150 users</a:t>
                      </a:r>
                      <a:endParaRPr lang="en-US" sz="1700" dirty="0" smtClean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007810"/>
              </p:ext>
            </p:extLst>
          </p:nvPr>
        </p:nvGraphicFramePr>
        <p:xfrm>
          <a:off x="424773" y="5091992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Region / Area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baseline="0" dirty="0" smtClean="0">
                          <a:latin typeface="+mn-lt"/>
                          <a:cs typeface="+mn-cs"/>
                        </a:rPr>
                        <a:t>EMEA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367645"/>
              </p:ext>
            </p:extLst>
          </p:nvPr>
        </p:nvGraphicFramePr>
        <p:xfrm>
          <a:off x="6916189" y="4603130"/>
          <a:ext cx="7572730" cy="356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730"/>
              </a:tblGrid>
              <a:tr h="360953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Terms</a:t>
                      </a:r>
                      <a:r>
                        <a:rPr lang="en-GB" sz="1700" baseline="0" dirty="0" smtClean="0"/>
                        <a:t> &amp; Conditions / Requirements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2726672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Premise quotes require the following: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IP500 v2 Control Unit or Server or Virtual Server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Essential Edition (ASIPP or non-ASIPP), R9.1 or R10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mix of 30-150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analog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digital extensions, or IP licenses (ASIPP or non-ASIPP)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 75% phone attach, max. 105% attach to IP Licenses/Digital Ports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Min. $5K List Deal Size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 also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requires either min 20% Power User or 10 CC agent attach</a:t>
                      </a: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Powered By Cloud requires: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mix of Powered By user and/or endpoint licenses, min. 30, max 150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 75% phone attach, max. 105% phone attach to Powered By telephony and/or UC licenses; Level 2 requirements as above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373966"/>
              </p:ext>
            </p:extLst>
          </p:nvPr>
        </p:nvGraphicFramePr>
        <p:xfrm>
          <a:off x="424773" y="5868698"/>
          <a:ext cx="6336000" cy="95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Start / End dates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59846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Start: 1 October 2017</a:t>
                      </a:r>
                      <a:endParaRPr lang="en-GB" sz="1700" dirty="0" smtClean="0">
                        <a:solidFill>
                          <a:srgbClr val="FF0000"/>
                        </a:solidFill>
                        <a:latin typeface="+mn-lt"/>
                        <a:cs typeface="Calibri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End: 25 September 2018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066469"/>
              </p:ext>
            </p:extLst>
          </p:nvPr>
        </p:nvGraphicFramePr>
        <p:xfrm>
          <a:off x="424773" y="6899278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More</a:t>
                      </a:r>
                      <a:r>
                        <a:rPr lang="en-GB" sz="1700" baseline="0" dirty="0" smtClean="0"/>
                        <a:t> information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Offer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</a:rPr>
                        <a:t> Definition – click 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  <a:hlinkClick r:id="rId2"/>
                        </a:rPr>
                        <a:t>Here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1661291" y="354272"/>
            <a:ext cx="2743200" cy="661117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65311" rIns="51426" bIns="65311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 smtClean="0">
                <a:solidFill>
                  <a:srgbClr val="FF0000"/>
                </a:solidFill>
              </a:rPr>
              <a:t>NEW!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57234"/>
              </p:ext>
            </p:extLst>
          </p:nvPr>
        </p:nvGraphicFramePr>
        <p:xfrm>
          <a:off x="7214795" y="1725905"/>
          <a:ext cx="7178944" cy="1815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8944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58295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separate slides</a:t>
                      </a:r>
                    </a:p>
                  </a:txBody>
                  <a:tcPr marL="57600" marR="57600" marT="43200" marB="43200"/>
                </a:tc>
              </a:tr>
              <a:tr h="582955"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Powered By Cloud options, Powered By licenses are offered at the negotiated rate card prices and SMB 150 components offered at the above &lt;$50K band incremental discounts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2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smtClean="0"/>
              <a:t>SMB 150 – detailed discount tables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277150"/>
              </p:ext>
            </p:extLst>
          </p:nvPr>
        </p:nvGraphicFramePr>
        <p:xfrm>
          <a:off x="3513707" y="1329846"/>
          <a:ext cx="7625443" cy="261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210"/>
                <a:gridCol w="1025677"/>
                <a:gridCol w="975233"/>
                <a:gridCol w="1042492"/>
                <a:gridCol w="941605"/>
                <a:gridCol w="891161"/>
                <a:gridCol w="866065"/>
              </a:tblGrid>
              <a:tr h="334041">
                <a:tc gridSpan="7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31291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Northern Europe</a:t>
                      </a:r>
                      <a:endParaRPr lang="en-US" sz="17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$5K-50K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148619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 SW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081042"/>
              </p:ext>
            </p:extLst>
          </p:nvPr>
        </p:nvGraphicFramePr>
        <p:xfrm>
          <a:off x="58482" y="4291871"/>
          <a:ext cx="7422974" cy="287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194"/>
                <a:gridCol w="874160"/>
                <a:gridCol w="971042"/>
                <a:gridCol w="1130406"/>
                <a:gridCol w="916604"/>
                <a:gridCol w="867499"/>
                <a:gridCol w="843069"/>
              </a:tblGrid>
              <a:tr h="334041">
                <a:tc gridSpan="7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31291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Southern Europe</a:t>
                      </a:r>
                      <a:endParaRPr lang="en-US" sz="17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$5K-50K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148619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 SW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891798"/>
              </p:ext>
            </p:extLst>
          </p:nvPr>
        </p:nvGraphicFramePr>
        <p:xfrm>
          <a:off x="7525882" y="4294646"/>
          <a:ext cx="7104519" cy="287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684"/>
                <a:gridCol w="906243"/>
                <a:gridCol w="939822"/>
                <a:gridCol w="830696"/>
                <a:gridCol w="914400"/>
                <a:gridCol w="839416"/>
                <a:gridCol w="906258"/>
              </a:tblGrid>
              <a:tr h="334041">
                <a:tc gridSpan="7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31291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Eastern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</a:t>
                      </a:r>
                      <a:endParaRPr lang="en-US" sz="17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$5K-50K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148619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 SW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128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smtClean="0"/>
              <a:t>SMB 150 – detailed discount tables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515138"/>
              </p:ext>
            </p:extLst>
          </p:nvPr>
        </p:nvGraphicFramePr>
        <p:xfrm>
          <a:off x="22458" y="1329846"/>
          <a:ext cx="7209617" cy="287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947"/>
                <a:gridCol w="897837"/>
                <a:gridCol w="897482"/>
                <a:gridCol w="897774"/>
                <a:gridCol w="914400"/>
                <a:gridCol w="914400"/>
                <a:gridCol w="897777"/>
              </a:tblGrid>
              <a:tr h="334041">
                <a:tc gridSpan="7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31291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MEATK</a:t>
                      </a:r>
                      <a:endParaRPr lang="en-US" sz="17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$5K-50K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148619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A/Digital Mods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J129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 SW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868685"/>
              </p:ext>
            </p:extLst>
          </p:nvPr>
        </p:nvGraphicFramePr>
        <p:xfrm>
          <a:off x="7356858" y="1332621"/>
          <a:ext cx="7209617" cy="287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947"/>
                <a:gridCol w="897837"/>
                <a:gridCol w="897482"/>
                <a:gridCol w="897774"/>
                <a:gridCol w="914400"/>
                <a:gridCol w="914400"/>
                <a:gridCol w="897777"/>
              </a:tblGrid>
              <a:tr h="334041">
                <a:tc gridSpan="7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31291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</a:t>
                      </a:r>
                      <a:r>
                        <a:rPr lang="en-GB" sz="17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CIS</a:t>
                      </a:r>
                      <a:endParaRPr lang="en-US" sz="17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$5K-50K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148619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A/Digital Mods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 SW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114257"/>
              </p:ext>
            </p:extLst>
          </p:nvPr>
        </p:nvGraphicFramePr>
        <p:xfrm>
          <a:off x="41858" y="4557871"/>
          <a:ext cx="7209617" cy="339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947"/>
                <a:gridCol w="897837"/>
                <a:gridCol w="897482"/>
                <a:gridCol w="897774"/>
                <a:gridCol w="914400"/>
                <a:gridCol w="914400"/>
                <a:gridCol w="897777"/>
              </a:tblGrid>
              <a:tr h="334041">
                <a:tc gridSpan="7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31291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</a:t>
                      </a:r>
                      <a:r>
                        <a:rPr lang="en-GB" sz="17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Africa / </a:t>
                      </a:r>
                      <a:r>
                        <a:rPr lang="en-GB" sz="17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Maur</a:t>
                      </a:r>
                      <a:endParaRPr lang="en-US" sz="17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$5K-50K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148619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</a:t>
                      </a:r>
                    </a:p>
                    <a:p>
                      <a:pPr marL="171450" marR="0" indent="-17145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A/Digital Mods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96x1/B1xx sets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14xx/16xx sets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95xx sets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J129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 SW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525666"/>
              </p:ext>
            </p:extLst>
          </p:nvPr>
        </p:nvGraphicFramePr>
        <p:xfrm>
          <a:off x="7376258" y="4560646"/>
          <a:ext cx="7209617" cy="261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947"/>
                <a:gridCol w="897837"/>
                <a:gridCol w="897482"/>
                <a:gridCol w="897774"/>
                <a:gridCol w="914400"/>
                <a:gridCol w="914400"/>
                <a:gridCol w="897777"/>
              </a:tblGrid>
              <a:tr h="334041">
                <a:tc gridSpan="7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31291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Israel</a:t>
                      </a:r>
                      <a:endParaRPr lang="en-US" sz="17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$5K-50K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148619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</a:t>
                      </a:r>
                    </a:p>
                    <a:p>
                      <a:pPr marL="171450" marR="0" indent="-17145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171450" marR="0" indent="-17145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 SW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317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MM 3000</a:t>
            </a:r>
            <a:endParaRPr lang="en-US" sz="3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326518"/>
              </p:ext>
            </p:extLst>
          </p:nvPr>
        </p:nvGraphicFramePr>
        <p:xfrm>
          <a:off x="424773" y="2997817"/>
          <a:ext cx="6336000" cy="199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Partner Value Proposition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162259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dirty="0" smtClean="0">
                          <a:effectLst/>
                        </a:rPr>
                        <a:t>Generate extra</a:t>
                      </a:r>
                      <a:r>
                        <a:rPr lang="en-US" sz="1700" kern="1200" baseline="0" dirty="0" smtClean="0">
                          <a:effectLst/>
                        </a:rPr>
                        <a:t> revenue with larger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IP Office deals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Incentivises power user and/or CC attach through Level 2 offer</a:t>
                      </a:r>
                      <a:endParaRPr lang="en-US" sz="1700" kern="1200" dirty="0" smtClean="0">
                        <a:effectLst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dirty="0" smtClean="0">
                          <a:effectLst/>
                        </a:rPr>
                        <a:t>Win with competitive pricing</a:t>
                      </a:r>
                      <a:r>
                        <a:rPr lang="en-US" sz="1700" kern="1200" baseline="0" dirty="0" smtClean="0">
                          <a:effectLst/>
                        </a:rPr>
                        <a:t> without needing </a:t>
                      </a:r>
                      <a:r>
                        <a:rPr lang="en-US" sz="1700" kern="1200" dirty="0" smtClean="0">
                          <a:effectLst/>
                        </a:rPr>
                        <a:t>Special Bids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dirty="0" smtClean="0">
                          <a:effectLst/>
                        </a:rPr>
                        <a:t>Retain existing customers and attract new customers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942725"/>
              </p:ext>
            </p:extLst>
          </p:nvPr>
        </p:nvGraphicFramePr>
        <p:xfrm>
          <a:off x="424773" y="1723374"/>
          <a:ext cx="6336000" cy="120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Target customer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85449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/>
                        <a:t>Any IP</a:t>
                      </a:r>
                      <a:r>
                        <a:rPr lang="en-US" sz="1700" baseline="0" dirty="0" smtClean="0"/>
                        <a:t> Office on premise or Powered By Cloud purchasing customer, including BCM, Meridian, CS1000 or Integral customers with 150-3K users</a:t>
                      </a:r>
                      <a:endParaRPr lang="en-US" sz="1700" dirty="0" smtClean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531681"/>
              </p:ext>
            </p:extLst>
          </p:nvPr>
        </p:nvGraphicFramePr>
        <p:xfrm>
          <a:off x="424773" y="5091992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Region / Area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baseline="0" dirty="0" smtClean="0">
                          <a:latin typeface="+mn-lt"/>
                          <a:cs typeface="+mn-cs"/>
                        </a:rPr>
                        <a:t>EMEA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210246"/>
              </p:ext>
            </p:extLst>
          </p:nvPr>
        </p:nvGraphicFramePr>
        <p:xfrm>
          <a:off x="6916189" y="4603130"/>
          <a:ext cx="7622605" cy="356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2605"/>
              </a:tblGrid>
              <a:tr h="360953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Terms</a:t>
                      </a:r>
                      <a:r>
                        <a:rPr lang="en-GB" sz="1700" baseline="0" dirty="0" smtClean="0"/>
                        <a:t> &amp; Conditions / Requirements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2726672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Premise quotes require the following: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IP500 v2 Control Unit or Server or Virtual Server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Essential Edition (ASIPP or non-ASIPP), R9.1 or R10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mix of 150-3K </a:t>
                      </a:r>
                      <a:r>
                        <a:rPr lang="en-GB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analog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digital extensions, or IP licenses (ASIPP or non-ASIPP)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 75% phone attach, max. 105% attach to IP Licenses/Digital Ports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Min. $5K List Deal Size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 also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requires either min 20% Power User or 20 CC agent attach</a:t>
                      </a: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Powered By Cloud requires: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mix of Powered By user and/or endpoint licenses, min. 150, max 3K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 75% phone attach, max. 105% phone attach to Powered By telephony and/or UC licenses; Level 2 requirements as above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01942"/>
              </p:ext>
            </p:extLst>
          </p:nvPr>
        </p:nvGraphicFramePr>
        <p:xfrm>
          <a:off x="424773" y="5868698"/>
          <a:ext cx="6336000" cy="95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Start / End dates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59846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Start: 1 October 2017</a:t>
                      </a:r>
                      <a:endParaRPr lang="en-GB" sz="1700" dirty="0" smtClean="0">
                        <a:solidFill>
                          <a:srgbClr val="FF0000"/>
                        </a:solidFill>
                        <a:latin typeface="+mn-lt"/>
                        <a:cs typeface="Calibri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End: 25 September 2018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132634"/>
              </p:ext>
            </p:extLst>
          </p:nvPr>
        </p:nvGraphicFramePr>
        <p:xfrm>
          <a:off x="424773" y="6899278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More</a:t>
                      </a:r>
                      <a:r>
                        <a:rPr lang="en-GB" sz="1700" baseline="0" dirty="0" smtClean="0"/>
                        <a:t> information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Offer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</a:rPr>
                        <a:t> Definition – click 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  <a:hlinkClick r:id="rId2"/>
                        </a:rPr>
                        <a:t>Here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1661291" y="354272"/>
            <a:ext cx="2743200" cy="661117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65311" rIns="51426" bIns="65311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 smtClean="0">
                <a:solidFill>
                  <a:srgbClr val="FF0000"/>
                </a:solidFill>
              </a:rPr>
              <a:t>NEW!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059985"/>
              </p:ext>
            </p:extLst>
          </p:nvPr>
        </p:nvGraphicFramePr>
        <p:xfrm>
          <a:off x="7214795" y="1742530"/>
          <a:ext cx="7178944" cy="1815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8944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58295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separate slides</a:t>
                      </a:r>
                    </a:p>
                  </a:txBody>
                  <a:tcPr marL="57600" marR="57600" marT="43200" marB="43200"/>
                </a:tc>
              </a:tr>
              <a:tr h="582955"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Powered By Cloud options, Powered By licenses are offered at the negotiated rate card prices and MM 3000 components offered at the above &lt;$50K band incremental discounts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75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smtClean="0"/>
              <a:t>MM 3000 – detailed discount tables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085346"/>
              </p:ext>
            </p:extLst>
          </p:nvPr>
        </p:nvGraphicFramePr>
        <p:xfrm>
          <a:off x="3513707" y="1329846"/>
          <a:ext cx="7625443" cy="261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210"/>
                <a:gridCol w="1025677"/>
                <a:gridCol w="975233"/>
                <a:gridCol w="1042492"/>
                <a:gridCol w="941605"/>
                <a:gridCol w="891161"/>
                <a:gridCol w="866065"/>
              </a:tblGrid>
              <a:tr h="334041">
                <a:tc gridSpan="7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31291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Northern Europe</a:t>
                      </a:r>
                      <a:endParaRPr lang="en-US" sz="17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$5K-50K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148619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 SW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731616"/>
              </p:ext>
            </p:extLst>
          </p:nvPr>
        </p:nvGraphicFramePr>
        <p:xfrm>
          <a:off x="3533107" y="4291871"/>
          <a:ext cx="7625443" cy="261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210"/>
                <a:gridCol w="1025677"/>
                <a:gridCol w="975233"/>
                <a:gridCol w="1042492"/>
                <a:gridCol w="941605"/>
                <a:gridCol w="891161"/>
                <a:gridCol w="866065"/>
              </a:tblGrid>
              <a:tr h="334041">
                <a:tc gridSpan="7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31291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Southern Europe</a:t>
                      </a:r>
                      <a:endParaRPr lang="en-US" sz="17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$5K-50K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148619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 SW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887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smtClean="0"/>
              <a:t>MM 3000 – detailed discount tables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068441"/>
              </p:ext>
            </p:extLst>
          </p:nvPr>
        </p:nvGraphicFramePr>
        <p:xfrm>
          <a:off x="22458" y="1329846"/>
          <a:ext cx="7209617" cy="287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947"/>
                <a:gridCol w="897837"/>
                <a:gridCol w="897482"/>
                <a:gridCol w="897774"/>
                <a:gridCol w="914400"/>
                <a:gridCol w="914400"/>
                <a:gridCol w="897777"/>
              </a:tblGrid>
              <a:tr h="334041">
                <a:tc gridSpan="7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31291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MEATK</a:t>
                      </a:r>
                      <a:endParaRPr lang="en-US" sz="17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$5K-50K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148619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A/Digital Mods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J129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 SW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156821"/>
              </p:ext>
            </p:extLst>
          </p:nvPr>
        </p:nvGraphicFramePr>
        <p:xfrm>
          <a:off x="7356858" y="1332621"/>
          <a:ext cx="7209617" cy="287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947"/>
                <a:gridCol w="897837"/>
                <a:gridCol w="897482"/>
                <a:gridCol w="897774"/>
                <a:gridCol w="914400"/>
                <a:gridCol w="914400"/>
                <a:gridCol w="897777"/>
              </a:tblGrid>
              <a:tr h="334041">
                <a:tc gridSpan="7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31291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</a:t>
                      </a:r>
                      <a:r>
                        <a:rPr lang="en-GB" sz="17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CIS</a:t>
                      </a:r>
                      <a:endParaRPr lang="en-US" sz="17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$5K-50K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148619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A/Digital Mods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 SW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527445"/>
              </p:ext>
            </p:extLst>
          </p:nvPr>
        </p:nvGraphicFramePr>
        <p:xfrm>
          <a:off x="41858" y="4557871"/>
          <a:ext cx="7209617" cy="339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947"/>
                <a:gridCol w="897837"/>
                <a:gridCol w="897482"/>
                <a:gridCol w="897774"/>
                <a:gridCol w="914400"/>
                <a:gridCol w="914400"/>
                <a:gridCol w="897777"/>
              </a:tblGrid>
              <a:tr h="334041">
                <a:tc gridSpan="7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31291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</a:t>
                      </a:r>
                      <a:r>
                        <a:rPr lang="en-GB" sz="17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Africa / </a:t>
                      </a:r>
                      <a:r>
                        <a:rPr lang="en-GB" sz="17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Maur</a:t>
                      </a:r>
                      <a:endParaRPr lang="en-US" sz="17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$5K-50K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148619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</a:t>
                      </a:r>
                    </a:p>
                    <a:p>
                      <a:pPr marL="171450" marR="0" indent="-17145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A/Digital Mods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96x1/B1xx sets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14xx/16xx sets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95xx sets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J129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 SW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988047"/>
              </p:ext>
            </p:extLst>
          </p:nvPr>
        </p:nvGraphicFramePr>
        <p:xfrm>
          <a:off x="7376258" y="4560646"/>
          <a:ext cx="7209617" cy="261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947"/>
                <a:gridCol w="897837"/>
                <a:gridCol w="897482"/>
                <a:gridCol w="897774"/>
                <a:gridCol w="914400"/>
                <a:gridCol w="914400"/>
                <a:gridCol w="897777"/>
              </a:tblGrid>
              <a:tr h="334041">
                <a:tc gridSpan="7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31291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Israel</a:t>
                      </a:r>
                      <a:endParaRPr lang="en-US" sz="17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$5K-50K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148619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</a:t>
                      </a:r>
                    </a:p>
                    <a:p>
                      <a:pPr marL="171450" marR="0" indent="-17145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171450" marR="0" indent="-17145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 SW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  <a:endParaRPr lang="en-US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endParaRPr lang="en-US" sz="17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975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IP Office Expansions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0847"/>
              </p:ext>
            </p:extLst>
          </p:nvPr>
        </p:nvGraphicFramePr>
        <p:xfrm>
          <a:off x="424773" y="1723374"/>
          <a:ext cx="6336000" cy="146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Target customer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11105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 smtClean="0"/>
                        <a:t>Small expansions, or</a:t>
                      </a:r>
                      <a:r>
                        <a:rPr lang="en-GB" sz="1700" baseline="0" dirty="0" smtClean="0"/>
                        <a:t> </a:t>
                      </a:r>
                      <a:r>
                        <a:rPr lang="en-GB" sz="1700" dirty="0" smtClean="0"/>
                        <a:t>Basic IP Office sales (where Essential Edition is not a requirement)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 smtClean="0"/>
                        <a:t>Standalone IPOCC/ACCS, or other IP Office application upsell opportunities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315137"/>
              </p:ext>
            </p:extLst>
          </p:nvPr>
        </p:nvGraphicFramePr>
        <p:xfrm>
          <a:off x="424773" y="5091992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Region / Area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EMEA (excluding Germany &amp; Israel)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64385"/>
              </p:ext>
            </p:extLst>
          </p:nvPr>
        </p:nvGraphicFramePr>
        <p:xfrm>
          <a:off x="7031327" y="1757075"/>
          <a:ext cx="7373162" cy="425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582"/>
                <a:gridCol w="1069538"/>
                <a:gridCol w="1246909"/>
                <a:gridCol w="1370133"/>
              </a:tblGrid>
              <a:tr h="366968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044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 Element</a:t>
                      </a:r>
                      <a:endParaRPr lang="en-US" sz="17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MEA/TK</a:t>
                      </a: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Russia/CIS</a:t>
                      </a:r>
                    </a:p>
                  </a:txBody>
                  <a:tcPr marL="57600" marR="57600" marT="43200" marB="43200" anchor="ctr"/>
                </a:tc>
              </a:tr>
              <a:tr h="295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IP Office HW/SW</a:t>
                      </a: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5%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9%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5%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</a:tr>
              <a:tr h="424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Analog/Digital Modules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N/A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9%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5%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</a:tr>
              <a:tr h="376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IPOCC / </a:t>
                      </a: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ACCS SW </a:t>
                      </a:r>
                      <a:r>
                        <a:rPr lang="en-US" sz="170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lic’s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5%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9%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5%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</a:tr>
              <a:tr h="588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Digital Phones</a:t>
                      </a:r>
                      <a:r>
                        <a:rPr lang="en-US" sz="1700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1</a:t>
                      </a: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4xx/94xx/95xx</a:t>
                      </a: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5%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7%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5%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</a:tr>
              <a:tr h="295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IP Phones 16xx/96x1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5%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7%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5%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</a:tr>
              <a:tr h="402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B1xx Conference Phones</a:t>
                      </a: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5%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7%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5%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</a:tr>
              <a:tr h="295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IP DECT</a:t>
                      </a: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5%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N/A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5%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</a:tr>
              <a:tr h="295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J129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N/A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N/A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N/A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</a:tr>
              <a:tr h="295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SBC SW Licenses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N/A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5%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5%</a:t>
                      </a:r>
                      <a:endParaRPr lang="en-US" sz="17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09728" marR="109728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541245"/>
              </p:ext>
            </p:extLst>
          </p:nvPr>
        </p:nvGraphicFramePr>
        <p:xfrm>
          <a:off x="7075001" y="6527267"/>
          <a:ext cx="7329490" cy="1081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9490"/>
              </a:tblGrid>
              <a:tr h="307721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Terms</a:t>
                      </a:r>
                      <a:r>
                        <a:rPr lang="en-GB" sz="1700" baseline="0" dirty="0" smtClean="0"/>
                        <a:t> &amp; Conditions / Requirements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712964"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Min. $5K List Deal Size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 Phones require a license to be attached (MEATK &amp; CIS)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147915"/>
              </p:ext>
            </p:extLst>
          </p:nvPr>
        </p:nvGraphicFramePr>
        <p:xfrm>
          <a:off x="424773" y="5868698"/>
          <a:ext cx="6336000" cy="95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Start / End dates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59846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Start: 31 August 2015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solidFill>
                            <a:srgbClr val="FF0000"/>
                          </a:solidFill>
                          <a:latin typeface="+mn-lt"/>
                          <a:cs typeface="Calibri" pitchFamily="34" charset="0"/>
                        </a:rPr>
                        <a:t>End: 25 September 2018</a:t>
                      </a:r>
                      <a:endParaRPr lang="en-US" sz="1700" dirty="0">
                        <a:solidFill>
                          <a:srgbClr val="FF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188847"/>
              </p:ext>
            </p:extLst>
          </p:nvPr>
        </p:nvGraphicFramePr>
        <p:xfrm>
          <a:off x="424773" y="6899278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More</a:t>
                      </a:r>
                      <a:r>
                        <a:rPr lang="en-GB" sz="1700" baseline="0" dirty="0" smtClean="0"/>
                        <a:t> information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Offer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</a:rPr>
                        <a:t> Definition – click 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  <a:hlinkClick r:id="rId2"/>
                        </a:rPr>
                        <a:t>here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941773"/>
              </p:ext>
            </p:extLst>
          </p:nvPr>
        </p:nvGraphicFramePr>
        <p:xfrm>
          <a:off x="424773" y="3269984"/>
          <a:ext cx="6336000" cy="1750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Partner Value Proposition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136656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effectLst/>
                        </a:rPr>
                        <a:t>A new opportunity to generate revenue from Avaya IP Office solutions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effectLst/>
                        </a:rPr>
                        <a:t>Win with competitive pricing, make good margin, no need for Special Bids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effectLst/>
                        </a:rPr>
                        <a:t>Retain existing customers 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1661291" y="649776"/>
            <a:ext cx="2743200" cy="661117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65311" rIns="51426" bIns="65311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 smtClean="0">
                <a:solidFill>
                  <a:srgbClr val="FF0000"/>
                </a:solidFill>
              </a:rPr>
              <a:t>Extended!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srgbClr val="FF0000"/>
                </a:solidFill>
              </a:rPr>
              <a:t>Fast start 2018 </a:t>
            </a:r>
            <a:r>
              <a:rPr lang="en-US" sz="3400" i="1" dirty="0"/>
              <a:t>(Ignite Fast Start)</a:t>
            </a:r>
            <a:endParaRPr lang="en-US" sz="3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758967"/>
              </p:ext>
            </p:extLst>
          </p:nvPr>
        </p:nvGraphicFramePr>
        <p:xfrm>
          <a:off x="424773" y="2627225"/>
          <a:ext cx="6336000" cy="2759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Partner Value Proposition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23906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effectLst/>
                        </a:rPr>
                        <a:t>Simplified ordering and competitive offering for the small &amp; mid-market segment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effectLst/>
                        </a:rPr>
                        <a:t>Upsell opportunity with Video, SBC and Contact </a:t>
                      </a:r>
                      <a:r>
                        <a:rPr lang="en-GB" sz="1700" kern="1200" dirty="0" err="1" smtClean="0">
                          <a:effectLst/>
                        </a:rPr>
                        <a:t>Center</a:t>
                      </a:r>
                      <a:endParaRPr lang="en-GB" sz="1700" kern="1200" dirty="0" smtClean="0">
                        <a:effectLst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effectLst/>
                        </a:rPr>
                        <a:t>New 12 month term gives the opportunity to include these bundles as part of standard product offering &amp; marketing campaigns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effectLst/>
                        </a:rPr>
                        <a:t>Increased partner cash flow as ramping of </a:t>
                      </a:r>
                      <a:r>
                        <a:rPr lang="en-GB" sz="1700" kern="1200" dirty="0" err="1" smtClean="0">
                          <a:effectLst/>
                        </a:rPr>
                        <a:t>PoweredBy</a:t>
                      </a:r>
                      <a:r>
                        <a:rPr lang="en-GB" sz="1700" kern="1200" dirty="0" smtClean="0">
                          <a:effectLst/>
                        </a:rPr>
                        <a:t> IP Office sales begins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043270"/>
              </p:ext>
            </p:extLst>
          </p:nvPr>
        </p:nvGraphicFramePr>
        <p:xfrm>
          <a:off x="424773" y="1558856"/>
          <a:ext cx="6336000" cy="108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Target customer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736288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+mn-cs"/>
                        </a:rPr>
                        <a:t>New Cloud </a:t>
                      </a:r>
                      <a:r>
                        <a:rPr lang="en-GB" sz="1700" baseline="0" dirty="0" smtClean="0">
                          <a:latin typeface="+mn-lt"/>
                          <a:cs typeface="+mn-cs"/>
                        </a:rPr>
                        <a:t>customers purchasing through IP Office </a:t>
                      </a:r>
                      <a:r>
                        <a:rPr lang="en-GB" sz="1700" baseline="0" dirty="0" err="1" smtClean="0">
                          <a:latin typeface="+mn-lt"/>
                          <a:cs typeface="+mn-cs"/>
                        </a:rPr>
                        <a:t>PoweredBy</a:t>
                      </a:r>
                      <a:r>
                        <a:rPr lang="en-GB" sz="1700" baseline="0" dirty="0" smtClean="0">
                          <a:latin typeface="+mn-lt"/>
                          <a:cs typeface="+mn-cs"/>
                        </a:rPr>
                        <a:t> Partners 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292921"/>
              </p:ext>
            </p:extLst>
          </p:nvPr>
        </p:nvGraphicFramePr>
        <p:xfrm>
          <a:off x="424773" y="5403167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Region / Area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EMEA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722005"/>
              </p:ext>
            </p:extLst>
          </p:nvPr>
        </p:nvGraphicFramePr>
        <p:xfrm>
          <a:off x="7200906" y="4435383"/>
          <a:ext cx="7200000" cy="330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0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Terms</a:t>
                      </a:r>
                      <a:r>
                        <a:rPr lang="en-GB" sz="1700" baseline="0" dirty="0" smtClean="0"/>
                        <a:t> &amp; Conditions / Requirements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2902752"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 registration required. Available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a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 IP Office </a:t>
                      </a:r>
                      <a:r>
                        <a:rPr lang="en-GB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PoweredBy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partner for first </a:t>
                      </a: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months 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sign-up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Discount is available for </a:t>
                      </a: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months 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only. Orders have to be placed on the distributor within those </a:t>
                      </a: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months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Any quotes not ordered will be invalidated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 required to sign up for a min. 3 </a:t>
                      </a:r>
                      <a:r>
                        <a:rPr lang="en-GB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contract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Qty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phones cannot exceed the total number of Telephony or UC </a:t>
                      </a:r>
                      <a:r>
                        <a:rPr lang="en-GB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PoweredBy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licenses quoted through OSC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</a:t>
                      </a:r>
                      <a:r>
                        <a:rPr lang="en-GB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PoweredBy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licenses cannot be decreased to &lt;80% of originally purchased number of IP phones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Negotiated rate card prices apply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416427"/>
              </p:ext>
            </p:extLst>
          </p:nvPr>
        </p:nvGraphicFramePr>
        <p:xfrm>
          <a:off x="424773" y="6081607"/>
          <a:ext cx="6336000" cy="95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Start / End dates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59846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Start: 27 February 2017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End: 25</a:t>
                      </a:r>
                      <a:r>
                        <a:rPr lang="en-GB" sz="17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 September </a:t>
                      </a:r>
                      <a:r>
                        <a:rPr lang="en-GB" sz="1700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2018</a:t>
                      </a:r>
                      <a:endParaRPr lang="en-US" sz="170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855997"/>
              </p:ext>
            </p:extLst>
          </p:nvPr>
        </p:nvGraphicFramePr>
        <p:xfrm>
          <a:off x="424773" y="7030298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More</a:t>
                      </a:r>
                      <a:r>
                        <a:rPr lang="en-GB" sz="1700" baseline="0" dirty="0" smtClean="0"/>
                        <a:t> information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Offer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</a:rPr>
                        <a:t> Definition – click 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  <a:hlinkClick r:id="rId2"/>
                        </a:rPr>
                        <a:t>here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1619332" y="653169"/>
            <a:ext cx="2539045" cy="518822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65311" rIns="51426" bIns="65311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 smtClean="0">
                <a:solidFill>
                  <a:srgbClr val="FF0000"/>
                </a:solidFill>
              </a:rPr>
              <a:t>Updated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568877"/>
              </p:ext>
            </p:extLst>
          </p:nvPr>
        </p:nvGraphicFramePr>
        <p:xfrm>
          <a:off x="7214795" y="1631804"/>
          <a:ext cx="7178940" cy="1902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125"/>
                <a:gridCol w="4746815"/>
              </a:tblGrid>
              <a:tr h="293878">
                <a:tc gridSpan="2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7528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 Element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Discount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49685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PoweredBy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lics</a:t>
                      </a: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 card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691849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IPO, Video etc.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Separate Slide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1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400" dirty="0">
                <a:solidFill>
                  <a:srgbClr val="FF0000"/>
                </a:solidFill>
              </a:rPr>
              <a:t>Fast start </a:t>
            </a:r>
            <a:r>
              <a:rPr lang="en-US" sz="3400" dirty="0" smtClean="0">
                <a:solidFill>
                  <a:srgbClr val="FF0000"/>
                </a:solidFill>
              </a:rPr>
              <a:t>2018 </a:t>
            </a:r>
            <a:r>
              <a:rPr lang="en-GB" sz="3400" dirty="0" smtClean="0"/>
              <a:t>– detailed discount tables</a:t>
            </a:r>
            <a:endParaRPr lang="en-GB" sz="3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983102"/>
              </p:ext>
            </p:extLst>
          </p:nvPr>
        </p:nvGraphicFramePr>
        <p:xfrm>
          <a:off x="57658" y="2181468"/>
          <a:ext cx="7174416" cy="313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082"/>
                <a:gridCol w="1585283"/>
                <a:gridCol w="1463337"/>
                <a:gridCol w="1361714"/>
              </a:tblGrid>
              <a:tr h="365760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4243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Northern Europe</a:t>
                      </a:r>
                      <a:endParaRPr lang="en-US" sz="17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&lt;$50K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213465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 HW/SW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16xx IP Phones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96x1 IP Phones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J129 IP Phones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782501"/>
              </p:ext>
            </p:extLst>
          </p:nvPr>
        </p:nvGraphicFramePr>
        <p:xfrm>
          <a:off x="7363079" y="2185384"/>
          <a:ext cx="7134120" cy="313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474"/>
                <a:gridCol w="1639662"/>
                <a:gridCol w="1437234"/>
                <a:gridCol w="1396750"/>
              </a:tblGrid>
              <a:tr h="365760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243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Southern Europe</a:t>
                      </a:r>
                      <a:endParaRPr lang="en-US" sz="17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&lt;$50K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213465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 HW/SW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16xx IP Phones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96x1 IP Phones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J129 IP Phones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771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521658"/>
            <a:ext cx="14048509" cy="1005840"/>
          </a:xfrm>
        </p:spPr>
        <p:txBody>
          <a:bodyPr/>
          <a:lstStyle/>
          <a:p>
            <a:r>
              <a:rPr lang="en-US" sz="3400" dirty="0" smtClean="0"/>
              <a:t>Routes to Market with Pricing Choices - Indirect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919" y="2273241"/>
            <a:ext cx="12061574" cy="5509792"/>
          </a:xfrm>
        </p:spPr>
        <p:txBody>
          <a:bodyPr/>
          <a:lstStyle/>
          <a:p>
            <a:pPr marL="1231386" indent="-1231386">
              <a:buNone/>
            </a:pPr>
            <a:r>
              <a:rPr lang="en-US" sz="2600" dirty="0"/>
              <a:t>Step 1:  Standard Pricing and Indirect Discounts are always available and automatically applied within Avaya OneSource</a:t>
            </a:r>
          </a:p>
          <a:p>
            <a:pPr marL="0" indent="0">
              <a:buNone/>
            </a:pPr>
            <a:r>
              <a:rPr lang="en-US" sz="2600" dirty="0"/>
              <a:t>Step 2:  Consider Automated Discounts for Packages and Promotions </a:t>
            </a:r>
          </a:p>
          <a:p>
            <a:pPr marL="1698541" lvl="2" indent="-653110"/>
            <a:r>
              <a:rPr lang="en-US" sz="2300" dirty="0"/>
              <a:t>Packages &amp; Promotions - </a:t>
            </a:r>
            <a:r>
              <a:rPr lang="en-US" sz="2300" u="sng" dirty="0"/>
              <a:t>required</a:t>
            </a:r>
            <a:r>
              <a:rPr lang="en-US" sz="2300" dirty="0"/>
              <a:t> consideration prior to a special </a:t>
            </a:r>
            <a:r>
              <a:rPr lang="en-US" sz="2300"/>
              <a:t>bid request for deals less than $250K List (TCV)</a:t>
            </a:r>
            <a:endParaRPr lang="en-US" sz="2300" dirty="0"/>
          </a:p>
          <a:p>
            <a:pPr marL="1698541" lvl="2" indent="-653110"/>
            <a:r>
              <a:rPr lang="en-US" sz="2300" dirty="0"/>
              <a:t>Channel Program Incentives – Deal Registration for Preferred Partners if the deal qualifies</a:t>
            </a:r>
          </a:p>
          <a:p>
            <a:pPr marL="1698541" lvl="2" indent="-653110"/>
            <a:r>
              <a:rPr lang="en-US" sz="2300" dirty="0"/>
              <a:t>Master Special Bids </a:t>
            </a:r>
          </a:p>
          <a:p>
            <a:pPr marL="0" indent="0">
              <a:buNone/>
            </a:pPr>
            <a:r>
              <a:rPr lang="en-US" sz="2600" dirty="0"/>
              <a:t>Step 3:  Special Bid discounts may be requested</a:t>
            </a:r>
          </a:p>
          <a:p>
            <a:pPr marL="1698541" lvl="2" indent="-653110"/>
            <a:r>
              <a:rPr lang="en-US" sz="2300" dirty="0"/>
              <a:t>Explain why a special bid discount is needed, different than what is available in the Automated Discount Tool.</a:t>
            </a:r>
          </a:p>
          <a:p>
            <a:pPr marL="0" indent="0">
              <a:buNone/>
            </a:pPr>
            <a:endParaRPr lang="en-US" sz="2600" dirty="0"/>
          </a:p>
          <a:p>
            <a:pPr lvl="1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Multiple options for application positioning &amp; pricing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51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2158"/>
            <a:ext cx="13167360" cy="1005840"/>
          </a:xfrm>
        </p:spPr>
        <p:txBody>
          <a:bodyPr anchor="t"/>
          <a:lstStyle/>
          <a:p>
            <a:r>
              <a:rPr lang="en-US" sz="3400" dirty="0">
                <a:solidFill>
                  <a:srgbClr val="FF0000"/>
                </a:solidFill>
              </a:rPr>
              <a:t>Fast start </a:t>
            </a:r>
            <a:r>
              <a:rPr lang="en-US" sz="3400" dirty="0" smtClean="0">
                <a:solidFill>
                  <a:srgbClr val="FF0000"/>
                </a:solidFill>
              </a:rPr>
              <a:t>2018 </a:t>
            </a:r>
            <a:r>
              <a:rPr lang="en-GB" sz="3400" dirty="0" smtClean="0"/>
              <a:t>– detailed discount tables</a:t>
            </a:r>
            <a:endParaRPr lang="en-GB" sz="3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300486"/>
              </p:ext>
            </p:extLst>
          </p:nvPr>
        </p:nvGraphicFramePr>
        <p:xfrm>
          <a:off x="68572" y="891495"/>
          <a:ext cx="7200910" cy="338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91"/>
                <a:gridCol w="1257299"/>
                <a:gridCol w="1645920"/>
                <a:gridCol w="1371600"/>
              </a:tblGrid>
              <a:tr h="339680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819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MEA/Turkey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&lt;$50K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267349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 HW/SW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Analog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/Dig Modules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16xx IP Phones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96x1 IP Phones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J129 IP Phones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 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591829"/>
              </p:ext>
            </p:extLst>
          </p:nvPr>
        </p:nvGraphicFramePr>
        <p:xfrm>
          <a:off x="45723" y="4574759"/>
          <a:ext cx="7200910" cy="340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91"/>
                <a:gridCol w="1257299"/>
                <a:gridCol w="1645920"/>
                <a:gridCol w="1371600"/>
              </a:tblGrid>
              <a:tr h="342149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2050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Africa / </a:t>
                      </a:r>
                      <a:r>
                        <a:rPr lang="en-GB" sz="17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Maur</a:t>
                      </a: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&lt;$50K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269292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 HW/SW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Analog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/Dig Modules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16xx IP Phones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96x1 IP Phones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J129 IP Phones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 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869121"/>
              </p:ext>
            </p:extLst>
          </p:nvPr>
        </p:nvGraphicFramePr>
        <p:xfrm>
          <a:off x="7338179" y="897144"/>
          <a:ext cx="7200910" cy="3361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91"/>
                <a:gridCol w="1257299"/>
                <a:gridCol w="1645920"/>
                <a:gridCol w="1371600"/>
              </a:tblGrid>
              <a:tr h="365760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4243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 / CIS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&lt;$50K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264672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 HW/SW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Analog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/Dig Modules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16xx IP Phones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96x1 IP Phones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J129 IP Phones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 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9739"/>
              </p:ext>
            </p:extLst>
          </p:nvPr>
        </p:nvGraphicFramePr>
        <p:xfrm>
          <a:off x="7315329" y="4579367"/>
          <a:ext cx="7200910" cy="3361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91"/>
                <a:gridCol w="1257299"/>
                <a:gridCol w="1645920"/>
                <a:gridCol w="1371600"/>
              </a:tblGrid>
              <a:tr h="365760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4243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Israel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&lt;$50K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264672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 HW/SW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Analog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/Dig Modules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16xx IP Phones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96x1 IP Phones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J129 IP Phones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 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923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407355"/>
            <a:ext cx="13167360" cy="1005840"/>
          </a:xfrm>
        </p:spPr>
        <p:txBody>
          <a:bodyPr/>
          <a:lstStyle/>
          <a:p>
            <a:r>
              <a:rPr lang="en-US" sz="3400" dirty="0"/>
              <a:t>Cloud Legacy Migration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782925"/>
              </p:ext>
            </p:extLst>
          </p:nvPr>
        </p:nvGraphicFramePr>
        <p:xfrm>
          <a:off x="381099" y="1559601"/>
          <a:ext cx="6336000" cy="108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Target customer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736288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Customers</a:t>
                      </a:r>
                      <a:r>
                        <a:rPr lang="en-GB" sz="1700" dirty="0" smtClean="0"/>
                        <a:t> with legacy Avaya systems who want to migrate to IP Office in the Cloud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978592"/>
              </p:ext>
            </p:extLst>
          </p:nvPr>
        </p:nvGraphicFramePr>
        <p:xfrm>
          <a:off x="424773" y="5468677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Region / Area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EMEA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469626"/>
              </p:ext>
            </p:extLst>
          </p:nvPr>
        </p:nvGraphicFramePr>
        <p:xfrm>
          <a:off x="7200906" y="4302445"/>
          <a:ext cx="7200000" cy="356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0"/>
              </a:tblGrid>
              <a:tr h="339276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Terms</a:t>
                      </a:r>
                      <a:r>
                        <a:rPr lang="en-GB" sz="1700" baseline="0" dirty="0" smtClean="0"/>
                        <a:t> &amp; Conditions / Requirements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3141381"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 registration and Avaya approval required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Eligible legacy systems include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Norstar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BCM, Meridian CS1000, Merlin Legend, Spirit, Partner, Integral, DEFINITY/CM R5 or earlier, IP Office IP400 and IP500 v1. Proof of ownership required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 required to sign up for a min. 3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contract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Qty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phones cannot exceed total number of Telephony/UC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PoweredBy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licenses quoted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PoweredBy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licenses cannot be decreased to &lt;80% of originally purchased number of IP phones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Distributor reserves the right to add a handling charge for Handsets where the Partner does not acquire the Cloud / Licenses via them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Negotiated rate card prices apply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609685"/>
              </p:ext>
            </p:extLst>
          </p:nvPr>
        </p:nvGraphicFramePr>
        <p:xfrm>
          <a:off x="424773" y="6179873"/>
          <a:ext cx="6336000" cy="95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Start / End dates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59846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Start: 27 February 2017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End: 25 September 2018</a:t>
                      </a:r>
                      <a:endParaRPr lang="en-US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472579"/>
              </p:ext>
            </p:extLst>
          </p:nvPr>
        </p:nvGraphicFramePr>
        <p:xfrm>
          <a:off x="424773" y="7144942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More</a:t>
                      </a:r>
                      <a:r>
                        <a:rPr lang="en-GB" sz="1700" baseline="0" dirty="0" smtClean="0"/>
                        <a:t> information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Offer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</a:rPr>
                        <a:t> Definition – click 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  <a:hlinkClick r:id="rId2"/>
                        </a:rPr>
                        <a:t>here</a:t>
                      </a:r>
                      <a:endParaRPr lang="en-GB" sz="1700" baseline="0" dirty="0" smtClean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1619332" y="538525"/>
            <a:ext cx="2539045" cy="518822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65311" rIns="51426" bIns="65311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 smtClean="0">
                <a:solidFill>
                  <a:srgbClr val="FF0000"/>
                </a:solidFill>
              </a:rPr>
              <a:t>Continues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66560"/>
              </p:ext>
            </p:extLst>
          </p:nvPr>
        </p:nvGraphicFramePr>
        <p:xfrm>
          <a:off x="402936" y="2677595"/>
          <a:ext cx="6336000" cy="2759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Partner Value Proposition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23906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effectLst/>
                        </a:rPr>
                        <a:t>Simplified ordering and competitive offering for the small &amp; mid-market segment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effectLst/>
                        </a:rPr>
                        <a:t>Upsell opportunity with Video, SBC and Contact </a:t>
                      </a:r>
                      <a:r>
                        <a:rPr lang="en-GB" sz="1700" kern="1200" dirty="0" err="1" smtClean="0">
                          <a:effectLst/>
                        </a:rPr>
                        <a:t>Center</a:t>
                      </a:r>
                      <a:endParaRPr lang="en-GB" sz="1700" kern="1200" dirty="0" smtClean="0">
                        <a:effectLst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effectLst/>
                        </a:rPr>
                        <a:t>New 12 month term gives the opportunity to include these bundles as part of standard product offering &amp; marketing campaigns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effectLst/>
                        </a:rPr>
                        <a:t>Increased partner cash flow as ramping of </a:t>
                      </a:r>
                      <a:r>
                        <a:rPr lang="en-GB" sz="1700" kern="1200" dirty="0" err="1" smtClean="0">
                          <a:effectLst/>
                        </a:rPr>
                        <a:t>PoweredBy</a:t>
                      </a:r>
                      <a:r>
                        <a:rPr lang="en-GB" sz="1700" kern="1200" dirty="0" smtClean="0">
                          <a:effectLst/>
                        </a:rPr>
                        <a:t> IP Office sales begins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272957"/>
              </p:ext>
            </p:extLst>
          </p:nvPr>
        </p:nvGraphicFramePr>
        <p:xfrm>
          <a:off x="7214795" y="1581929"/>
          <a:ext cx="7178940" cy="1902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125"/>
                <a:gridCol w="1623062"/>
                <a:gridCol w="1577342"/>
                <a:gridCol w="1546411"/>
              </a:tblGrid>
              <a:tr h="293878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7528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 Element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Diamond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Sapphire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Emerald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49685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PoweredBy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lics</a:t>
                      </a: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 card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 card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 card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691849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IPO, Video etc.</a:t>
                      </a:r>
                    </a:p>
                  </a:txBody>
                  <a:tcPr marL="57600" marR="57600" marT="43200" marB="43200"/>
                </a:tc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Separate Slide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9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21658"/>
            <a:ext cx="14630400" cy="1005840"/>
          </a:xfrm>
        </p:spPr>
        <p:txBody>
          <a:bodyPr anchor="t"/>
          <a:lstStyle/>
          <a:p>
            <a:r>
              <a:rPr lang="en-GB" sz="3400" dirty="0" smtClean="0"/>
              <a:t>Cloud Legacy migration – detailed discount tables</a:t>
            </a:r>
            <a:endParaRPr lang="en-GB" sz="3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798934"/>
              </p:ext>
            </p:extLst>
          </p:nvPr>
        </p:nvGraphicFramePr>
        <p:xfrm>
          <a:off x="57658" y="2181468"/>
          <a:ext cx="7174416" cy="313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082"/>
                <a:gridCol w="1585283"/>
                <a:gridCol w="1463337"/>
                <a:gridCol w="1361714"/>
              </a:tblGrid>
              <a:tr h="365760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4243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Northern Europe</a:t>
                      </a:r>
                      <a:endParaRPr lang="en-US" sz="17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Diamond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Sapphire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Emerald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213465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 HW/SW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9608G IP Phones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9608G (4 pack)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J129 IP Phones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151624"/>
              </p:ext>
            </p:extLst>
          </p:nvPr>
        </p:nvGraphicFramePr>
        <p:xfrm>
          <a:off x="7363079" y="2185384"/>
          <a:ext cx="7134120" cy="313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474"/>
                <a:gridCol w="1639662"/>
                <a:gridCol w="1437234"/>
                <a:gridCol w="1396750"/>
              </a:tblGrid>
              <a:tr h="365760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243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Southern Europe</a:t>
                      </a:r>
                      <a:endParaRPr lang="en-US" sz="17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Diamond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Sapphire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Emerald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213465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 HW/SW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9608G IP Phones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9608G (4 pack)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J129 IP Phones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242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158"/>
            <a:ext cx="14630400" cy="1005840"/>
          </a:xfrm>
        </p:spPr>
        <p:txBody>
          <a:bodyPr anchor="t"/>
          <a:lstStyle/>
          <a:p>
            <a:r>
              <a:rPr lang="en-GB" sz="3400" dirty="0" smtClean="0"/>
              <a:t>Cloud legacy migration – detailed discount tables</a:t>
            </a:r>
            <a:endParaRPr lang="en-GB" sz="3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72475"/>
              </p:ext>
            </p:extLst>
          </p:nvPr>
        </p:nvGraphicFramePr>
        <p:xfrm>
          <a:off x="68572" y="891495"/>
          <a:ext cx="7200910" cy="338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91"/>
                <a:gridCol w="1257299"/>
                <a:gridCol w="1645920"/>
                <a:gridCol w="1371600"/>
              </a:tblGrid>
              <a:tr h="339680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819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MEA/Turkey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Diamond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Sapphire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Emerald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267349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 HW/SW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Analog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/Dig Modules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9608G IP Phones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9608G (4 pack)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J129 IP Phones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 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509068"/>
              </p:ext>
            </p:extLst>
          </p:nvPr>
        </p:nvGraphicFramePr>
        <p:xfrm>
          <a:off x="45723" y="4574759"/>
          <a:ext cx="7200910" cy="3420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91"/>
                <a:gridCol w="1257299"/>
                <a:gridCol w="1645920"/>
                <a:gridCol w="1371600"/>
              </a:tblGrid>
              <a:tr h="343844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2209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Africa / </a:t>
                      </a:r>
                      <a:r>
                        <a:rPr lang="en-GB" sz="17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Maur</a:t>
                      </a: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Diamond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Sapphire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Emerald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270626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 HW/SW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Analog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/Dig Modules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9608G IP Phones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9608G (4 pack)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J129 IP Phones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 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903629"/>
              </p:ext>
            </p:extLst>
          </p:nvPr>
        </p:nvGraphicFramePr>
        <p:xfrm>
          <a:off x="7338179" y="897144"/>
          <a:ext cx="7200910" cy="3361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91"/>
                <a:gridCol w="1257299"/>
                <a:gridCol w="1645920"/>
                <a:gridCol w="1371600"/>
              </a:tblGrid>
              <a:tr h="365760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4243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 / CIS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Diamond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Sapphire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Emerald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264672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 HW/SW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Analog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/Dig Modules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9608G IP Phones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9608G (4 pack)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J129 IP Phones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 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970216"/>
              </p:ext>
            </p:extLst>
          </p:nvPr>
        </p:nvGraphicFramePr>
        <p:xfrm>
          <a:off x="7315329" y="4579367"/>
          <a:ext cx="7200910" cy="3361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91"/>
                <a:gridCol w="1257299"/>
                <a:gridCol w="1645920"/>
                <a:gridCol w="1371600"/>
              </a:tblGrid>
              <a:tr h="365760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100" dirty="0" smtClean="0"/>
                        <a:t> (all deal size thresholds</a:t>
                      </a:r>
                      <a:r>
                        <a:rPr lang="en-GB" sz="1100" baseline="0" dirty="0" smtClean="0"/>
                        <a:t> are LIST in USD)</a:t>
                      </a:r>
                      <a:r>
                        <a:rPr lang="en-GB" sz="1700" baseline="0" dirty="0" smtClean="0"/>
                        <a:t> 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4243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Israel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Diamond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Sapphire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Emerald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264672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 HW/SW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Analog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/Dig Modules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9608G IP Phones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9608G (4 pack)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J129 IP Phones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SBC 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600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smtClean="0"/>
              <a:t>IP Office ASIPP &amp; Migration Offers &amp; Options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732799"/>
              </p:ext>
            </p:extLst>
          </p:nvPr>
        </p:nvGraphicFramePr>
        <p:xfrm>
          <a:off x="160011" y="1514470"/>
          <a:ext cx="14127488" cy="6034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621"/>
                <a:gridCol w="3040389"/>
                <a:gridCol w="2377440"/>
                <a:gridCol w="4260280"/>
                <a:gridCol w="2917758"/>
              </a:tblGrid>
              <a:tr h="402336">
                <a:tc gridSpan="2">
                  <a:txBody>
                    <a:bodyPr/>
                    <a:lstStyle/>
                    <a:p>
                      <a:r>
                        <a:rPr lang="en-GB" sz="1900" dirty="0" smtClean="0"/>
                        <a:t>Migrating from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Migrating To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Option available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Details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</a:tr>
              <a:tr h="987552">
                <a:tc rowSpan="4">
                  <a:txBody>
                    <a:bodyPr/>
                    <a:lstStyle/>
                    <a:p>
                      <a:r>
                        <a:rPr lang="en-GB" sz="1900" dirty="0" smtClean="0"/>
                        <a:t>System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IP Office 500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Server Edition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Upgrade your IP Office to R10, and migrate to Server Edition in PLDS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IP Office R10 Offer Definition</a:t>
                      </a:r>
                      <a:endParaRPr lang="en-GB" sz="1400" dirty="0"/>
                    </a:p>
                  </a:txBody>
                  <a:tcPr marL="146304" marR="146304" marT="54864" marB="54864" anchor="ctr"/>
                </a:tc>
              </a:tr>
              <a:tr h="402336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BCM, M1,</a:t>
                      </a:r>
                      <a:r>
                        <a:rPr lang="en-GB" sz="1900" baseline="0" dirty="0" smtClean="0"/>
                        <a:t> CS1K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 rowSpan="2">
                  <a:txBody>
                    <a:bodyPr/>
                    <a:lstStyle/>
                    <a:p>
                      <a:r>
                        <a:rPr lang="en-GB" sz="1900" dirty="0" smtClean="0"/>
                        <a:t>IP Office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 rowSpan="2">
                  <a:txBody>
                    <a:bodyPr/>
                    <a:lstStyle/>
                    <a:p>
                      <a:r>
                        <a:rPr lang="en-GB" sz="1900" dirty="0" smtClean="0"/>
                        <a:t>ASIPP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 rowSpan="2">
                  <a:txBody>
                    <a:bodyPr/>
                    <a:lstStyle/>
                    <a:p>
                      <a:r>
                        <a:rPr lang="en-GB" sz="1400" dirty="0" smtClean="0"/>
                        <a:t>ASIPP</a:t>
                      </a:r>
                      <a:r>
                        <a:rPr lang="en-GB" sz="1400" baseline="0" dirty="0" smtClean="0"/>
                        <a:t> Portal page </a:t>
                      </a:r>
                      <a:r>
                        <a:rPr lang="en-GB" sz="1400" baseline="0" dirty="0" smtClean="0">
                          <a:hlinkClick r:id="rId2"/>
                        </a:rPr>
                        <a:t>here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</a:tr>
              <a:tr h="402336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CM,</a:t>
                      </a:r>
                      <a:r>
                        <a:rPr lang="en-GB" sz="1900" baseline="0" dirty="0" smtClean="0"/>
                        <a:t> </a:t>
                      </a:r>
                      <a:r>
                        <a:rPr lang="en-GB" sz="1900" dirty="0" smtClean="0"/>
                        <a:t>DEFINITY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</a:tr>
              <a:tr h="402336">
                <a:tc vMerge="1">
                  <a:txBody>
                    <a:bodyPr/>
                    <a:lstStyle/>
                    <a:p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Integral Enterprise</a:t>
                      </a:r>
                      <a:endParaRPr lang="en-GB" sz="1900" b="1" dirty="0">
                        <a:solidFill>
                          <a:srgbClr val="FF0000"/>
                        </a:solidFill>
                      </a:endParaRPr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IP Office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ASIPP</a:t>
                      </a:r>
                      <a:endParaRPr lang="en-GB" sz="1900" b="1" dirty="0">
                        <a:solidFill>
                          <a:srgbClr val="FF0000"/>
                        </a:solidFill>
                      </a:endParaRPr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Documents</a:t>
                      </a:r>
                      <a:r>
                        <a:rPr lang="en-GB" sz="1400" baseline="0" dirty="0" smtClean="0"/>
                        <a:t> posted </a:t>
                      </a:r>
                      <a:r>
                        <a:rPr lang="en-GB" sz="1400" baseline="0" dirty="0" smtClean="0">
                          <a:hlinkClick r:id="rId2"/>
                        </a:rPr>
                        <a:t>here</a:t>
                      </a:r>
                      <a:endParaRPr lang="en-GB" sz="1400" dirty="0"/>
                    </a:p>
                  </a:txBody>
                  <a:tcPr marL="146304" marR="146304" marT="54864" marB="54864" anchor="ctr"/>
                </a:tc>
              </a:tr>
              <a:tr h="461125">
                <a:tc rowSpan="6">
                  <a:txBody>
                    <a:bodyPr/>
                    <a:lstStyle/>
                    <a:p>
                      <a:r>
                        <a:rPr lang="en-GB" sz="1900" dirty="0" smtClean="0"/>
                        <a:t>Contact </a:t>
                      </a:r>
                      <a:r>
                        <a:rPr lang="en-GB" sz="1900" dirty="0" err="1" smtClean="0"/>
                        <a:t>Center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 rowSpan="2">
                  <a:txBody>
                    <a:bodyPr/>
                    <a:lstStyle/>
                    <a:p>
                      <a:r>
                        <a:rPr lang="en-GB" sz="1900" dirty="0" smtClean="0"/>
                        <a:t>Nortel CC, Symposium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IPOCC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N/A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-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</a:tr>
              <a:tr h="4023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ACCS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ASIPP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Offer Definition </a:t>
                      </a:r>
                      <a:r>
                        <a:rPr lang="en-GB" sz="1400" dirty="0" smtClean="0">
                          <a:hlinkClick r:id="rId3"/>
                        </a:rPr>
                        <a:t>here</a:t>
                      </a:r>
                      <a:endParaRPr lang="en-GB" sz="1400" dirty="0" smtClean="0"/>
                    </a:p>
                  </a:txBody>
                  <a:tcPr marL="146304" marR="146304" marT="54864" marB="54864" anchor="ctr"/>
                </a:tc>
              </a:tr>
              <a:tr h="445858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GB" sz="1900" dirty="0" smtClean="0"/>
                        <a:t>CCR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IPOCC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Migration Offer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Offer Definition </a:t>
                      </a:r>
                      <a:r>
                        <a:rPr lang="en-GB" sz="1400" dirty="0" smtClean="0">
                          <a:hlinkClick r:id="rId4"/>
                        </a:rPr>
                        <a:t>here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</a:tr>
              <a:tr h="6217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ACCS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ASIPP</a:t>
                      </a:r>
                      <a:r>
                        <a:rPr lang="en-GB" sz="1900" baseline="0" dirty="0" smtClean="0"/>
                        <a:t>, </a:t>
                      </a:r>
                      <a:r>
                        <a:rPr lang="en-GB" sz="1400" baseline="0" dirty="0" smtClean="0"/>
                        <a:t>subject to product management approval</a:t>
                      </a:r>
                      <a:endParaRPr lang="en-GB" sz="1400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Offer Definition </a:t>
                      </a:r>
                      <a:r>
                        <a:rPr lang="en-GB" sz="1400" dirty="0" smtClean="0">
                          <a:hlinkClick r:id="rId3"/>
                        </a:rPr>
                        <a:t>here</a:t>
                      </a:r>
                      <a:endParaRPr lang="en-GB" sz="1400" dirty="0" smtClean="0"/>
                    </a:p>
                  </a:txBody>
                  <a:tcPr marL="146304" marR="146304" marT="54864" marB="54864" anchor="ctr"/>
                </a:tc>
              </a:tr>
              <a:tr h="445858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GB" sz="1900" dirty="0" smtClean="0"/>
                        <a:t>Elite CC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IPOCC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N/A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-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</a:tr>
              <a:tr h="10607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ACCS</a:t>
                      </a:r>
                      <a:endParaRPr lang="en-GB" sz="1900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ASIPP</a:t>
                      </a:r>
                      <a:r>
                        <a:rPr lang="en-GB" sz="1900" baseline="0" dirty="0" smtClean="0"/>
                        <a:t>, </a:t>
                      </a:r>
                      <a:r>
                        <a:rPr lang="en-GB" sz="1400" baseline="0" dirty="0" smtClean="0"/>
                        <a:t>subject to product management approval, and due diligence done on feature difference between the two solutions</a:t>
                      </a:r>
                      <a:endParaRPr lang="en-GB" sz="1400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Offer Definition </a:t>
                      </a:r>
                      <a:r>
                        <a:rPr lang="en-GB" sz="1400" dirty="0" smtClean="0">
                          <a:hlinkClick r:id="rId3"/>
                        </a:rPr>
                        <a:t>here</a:t>
                      </a:r>
                      <a:endParaRPr lang="en-GB" sz="1400" dirty="0" smtClean="0"/>
                    </a:p>
                  </a:txBody>
                  <a:tcPr marL="146304" marR="146304" marT="54864" marB="5486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198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/>
              <a:t>Promotion &amp; Package Details</a:t>
            </a:r>
            <a:br>
              <a:rPr lang="en-GB" sz="3400" dirty="0"/>
            </a:br>
            <a:r>
              <a:rPr lang="en-GB" sz="3400" dirty="0"/>
              <a:t>for Networking, Video, UC &amp; CC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367377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70" y="521658"/>
            <a:ext cx="13167360" cy="1005840"/>
          </a:xfrm>
        </p:spPr>
        <p:txBody>
          <a:bodyPr/>
          <a:lstStyle/>
          <a:p>
            <a:r>
              <a:rPr lang="en-US" sz="3400" dirty="0"/>
              <a:t>Network </a:t>
            </a:r>
            <a:r>
              <a:rPr lang="en-US" sz="3400" dirty="0" smtClean="0"/>
              <a:t>NOW </a:t>
            </a:r>
            <a:r>
              <a:rPr lang="en-US" sz="3400" i="1" dirty="0" smtClean="0"/>
              <a:t>(extreme)</a:t>
            </a:r>
            <a:endParaRPr lang="en-US" sz="3400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657811"/>
              </p:ext>
            </p:extLst>
          </p:nvPr>
        </p:nvGraphicFramePr>
        <p:xfrm>
          <a:off x="424773" y="3307976"/>
          <a:ext cx="6336000" cy="1750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Partner Value Proposition / Objectives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13665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Grow the network – grow revenue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Replace legacy equipment – position the customer for Fabric Networking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Upsell network management and access control (IDE) – increase sale value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245307"/>
              </p:ext>
            </p:extLst>
          </p:nvPr>
        </p:nvGraphicFramePr>
        <p:xfrm>
          <a:off x="424773" y="1723374"/>
          <a:ext cx="6336000" cy="145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Target customer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11105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/>
                        <a:t>Any Networking</a:t>
                      </a:r>
                      <a:r>
                        <a:rPr lang="en-US" sz="1700" baseline="0" dirty="0" smtClean="0"/>
                        <a:t> purchasing customer - </a:t>
                      </a:r>
                      <a:r>
                        <a:rPr lang="en-GB" sz="1700" baseline="0" dirty="0" smtClean="0"/>
                        <a:t>Incentive promotion to grow the network (edge &amp; core) and/or replace legacy installations with the latest from Avaya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519550"/>
              </p:ext>
            </p:extLst>
          </p:nvPr>
        </p:nvGraphicFramePr>
        <p:xfrm>
          <a:off x="424773" y="5091992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Region / Area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+mn-cs"/>
                        </a:rPr>
                        <a:t>EMEA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87800"/>
              </p:ext>
            </p:extLst>
          </p:nvPr>
        </p:nvGraphicFramePr>
        <p:xfrm>
          <a:off x="7222419" y="6888071"/>
          <a:ext cx="7200000" cy="1152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0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Terms</a:t>
                      </a:r>
                      <a:r>
                        <a:rPr lang="en-GB" sz="1700" baseline="0" dirty="0" smtClean="0"/>
                        <a:t> &amp; Conditions / Requirements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783269"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Applies to all Avaya MPG 6P Networking products excluding VSP9K H/W, </a:t>
                      </a: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WLAN 9100 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TAA/GSA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767937"/>
              </p:ext>
            </p:extLst>
          </p:nvPr>
        </p:nvGraphicFramePr>
        <p:xfrm>
          <a:off x="424773" y="5868698"/>
          <a:ext cx="6336000" cy="95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Start / End dates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59846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Start: 1 January 2016 </a:t>
                      </a:r>
                      <a:r>
                        <a:rPr lang="en-GB" sz="1700" i="1" dirty="0" smtClean="0">
                          <a:latin typeface="+mn-lt"/>
                          <a:cs typeface="Calibri" pitchFamily="34" charset="0"/>
                        </a:rPr>
                        <a:t>(1 Oct MEATK, CIS)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solidFill>
                            <a:srgbClr val="FF0000"/>
                          </a:solidFill>
                          <a:latin typeface="+mn-lt"/>
                          <a:cs typeface="Calibri" pitchFamily="34" charset="0"/>
                        </a:rPr>
                        <a:t>End: 26 December 2017</a:t>
                      </a:r>
                      <a:endParaRPr lang="en-US" sz="1700" dirty="0">
                        <a:solidFill>
                          <a:srgbClr val="FF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197933"/>
              </p:ext>
            </p:extLst>
          </p:nvPr>
        </p:nvGraphicFramePr>
        <p:xfrm>
          <a:off x="424773" y="6899278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More</a:t>
                      </a:r>
                      <a:r>
                        <a:rPr lang="en-GB" sz="1700" baseline="0" dirty="0" smtClean="0"/>
                        <a:t> information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Offer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</a:rPr>
                        <a:t> Definition – click 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  <a:hlinkClick r:id="rId2"/>
                        </a:rPr>
                        <a:t>here</a:t>
                      </a:r>
                      <a:endParaRPr lang="en-GB" sz="1700" baseline="0" dirty="0" smtClean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573029"/>
              </p:ext>
            </p:extLst>
          </p:nvPr>
        </p:nvGraphicFramePr>
        <p:xfrm>
          <a:off x="7196594" y="3759454"/>
          <a:ext cx="7200001" cy="1526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606"/>
                <a:gridCol w="1554480"/>
                <a:gridCol w="1600200"/>
                <a:gridCol w="1640715"/>
              </a:tblGrid>
              <a:tr h="365760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 – Middle</a:t>
                      </a:r>
                      <a:r>
                        <a:rPr lang="en-GB" sz="1700" baseline="0" dirty="0" smtClean="0"/>
                        <a:t> East, Africa, Turkey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43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(LIST deal size in USD)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&lt;$50K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40592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MPG 6P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40592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WLAN 9100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742495"/>
              </p:ext>
            </p:extLst>
          </p:nvPr>
        </p:nvGraphicFramePr>
        <p:xfrm>
          <a:off x="7200229" y="5318052"/>
          <a:ext cx="7200005" cy="1526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971"/>
                <a:gridCol w="1577341"/>
                <a:gridCol w="1600202"/>
                <a:gridCol w="1621491"/>
              </a:tblGrid>
              <a:tr h="365760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 – Russia, CIS, IL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43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(LIST deal size in USD)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&lt;$50K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40592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MPG 6P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40592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WLAN 9100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11321936" y="527276"/>
            <a:ext cx="3041306" cy="520873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 smtClean="0">
                <a:solidFill>
                  <a:srgbClr val="FF0000"/>
                </a:solidFill>
              </a:rPr>
              <a:t>Extended &amp; Updated!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187823"/>
              </p:ext>
            </p:extLst>
          </p:nvPr>
        </p:nvGraphicFramePr>
        <p:xfrm>
          <a:off x="7196594" y="1119791"/>
          <a:ext cx="7200003" cy="2554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606"/>
                <a:gridCol w="1485901"/>
                <a:gridCol w="1502661"/>
                <a:gridCol w="1806835"/>
              </a:tblGrid>
              <a:tr h="365760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 – EU &amp; GSMB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43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(LIST deal size in USD)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&lt;$50K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37890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MPG 6P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37890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WLAN 9100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42475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1G/10G GBICs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7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(EU); </a:t>
                      </a: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7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(Germany)</a:t>
                      </a:r>
                      <a:endParaRPr lang="en-US" sz="17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796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 ERS 35/ 36/48/4900 </a:t>
                      </a:r>
                      <a:r>
                        <a:rPr lang="en-GB" sz="17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PoE</a:t>
                      </a: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17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21%/19% </a:t>
                      </a: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7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 South only,</a:t>
                      </a:r>
                      <a:r>
                        <a:rPr lang="en-GB" sz="17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7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excluding Alpine)</a:t>
                      </a:r>
                      <a:endParaRPr lang="en-US" sz="17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Fabric </a:t>
            </a:r>
            <a:r>
              <a:rPr lang="en-US" sz="3400" dirty="0" smtClean="0"/>
              <a:t>NOW </a:t>
            </a:r>
            <a:r>
              <a:rPr lang="en-US" sz="3400" i="1" dirty="0" smtClean="0"/>
              <a:t>(Extreme)</a:t>
            </a:r>
            <a:endParaRPr lang="en-US" sz="3400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249098"/>
              </p:ext>
            </p:extLst>
          </p:nvPr>
        </p:nvGraphicFramePr>
        <p:xfrm>
          <a:off x="424773" y="3498046"/>
          <a:ext cx="6336000" cy="1565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Partner Value Proposition / Objectives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119690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Grow the network – grow revenue with Avaya Fabric Networking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Replace legacy equipment – upgrade to Avaya Fabric Networking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239337"/>
              </p:ext>
            </p:extLst>
          </p:nvPr>
        </p:nvGraphicFramePr>
        <p:xfrm>
          <a:off x="424773" y="1723374"/>
          <a:ext cx="6336000" cy="171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Target customer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136656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/>
                        <a:t>Any Fabric Networking</a:t>
                      </a:r>
                      <a:r>
                        <a:rPr lang="en-US" sz="1700" baseline="0" dirty="0" smtClean="0"/>
                        <a:t> purchasing customer - </a:t>
                      </a:r>
                      <a:r>
                        <a:rPr lang="en-GB" sz="1700" baseline="0" dirty="0" smtClean="0"/>
                        <a:t>Incentive promotion to grow the network (edge &amp; core) and/or replace legacy installations with the latest Fabric Networking solution from Avaya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862871"/>
              </p:ext>
            </p:extLst>
          </p:nvPr>
        </p:nvGraphicFramePr>
        <p:xfrm>
          <a:off x="424773" y="5091992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Region / Area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+mn-cs"/>
                        </a:rPr>
                        <a:t>EMEA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174879"/>
              </p:ext>
            </p:extLst>
          </p:nvPr>
        </p:nvGraphicFramePr>
        <p:xfrm>
          <a:off x="424773" y="5868698"/>
          <a:ext cx="6336000" cy="95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Start / End dates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59846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Start: 1 January 2016 </a:t>
                      </a:r>
                      <a:r>
                        <a:rPr lang="en-GB" sz="1700" i="1" dirty="0" smtClean="0">
                          <a:latin typeface="+mn-lt"/>
                          <a:cs typeface="Calibri" pitchFamily="34" charset="0"/>
                        </a:rPr>
                        <a:t>(1 Oct MEATK, CIS)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solidFill>
                            <a:srgbClr val="FF0000"/>
                          </a:solidFill>
                          <a:latin typeface="+mn-lt"/>
                          <a:cs typeface="Calibri" pitchFamily="34" charset="0"/>
                        </a:rPr>
                        <a:t>End: 26 December 2017</a:t>
                      </a:r>
                      <a:endParaRPr lang="en-US" sz="1700" dirty="0">
                        <a:solidFill>
                          <a:srgbClr val="FF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961538"/>
              </p:ext>
            </p:extLst>
          </p:nvPr>
        </p:nvGraphicFramePr>
        <p:xfrm>
          <a:off x="424773" y="6899278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More</a:t>
                      </a:r>
                      <a:r>
                        <a:rPr lang="en-GB" sz="1700" baseline="0" dirty="0" smtClean="0"/>
                        <a:t> information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Offer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</a:rPr>
                        <a:t> Definition – click 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  <a:hlinkClick r:id="rId2"/>
                        </a:rPr>
                        <a:t>here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11405062" y="527276"/>
            <a:ext cx="2958180" cy="733777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 smtClean="0">
                <a:solidFill>
                  <a:srgbClr val="FF0000"/>
                </a:solidFill>
              </a:rPr>
              <a:t>Extended &amp; Updated!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959650"/>
              </p:ext>
            </p:extLst>
          </p:nvPr>
        </p:nvGraphicFramePr>
        <p:xfrm>
          <a:off x="7151539" y="5635229"/>
          <a:ext cx="7200000" cy="199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0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Terms</a:t>
                      </a:r>
                      <a:r>
                        <a:rPr lang="en-GB" sz="1700" baseline="0" dirty="0" smtClean="0"/>
                        <a:t> &amp; Conditions / Requirements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1622592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Avaya MPG 6P Networking products excluding VSP9K H/W, </a:t>
                      </a: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WLAN 9100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TAA/GSA</a:t>
                      </a:r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baseline="0" dirty="0" smtClean="0"/>
                        <a:t>Quote/order must include ≥2 of the same qualifying Fabric-enabled platform series (VSP 4000, 7200, </a:t>
                      </a:r>
                      <a:r>
                        <a:rPr lang="en-GB" sz="1700" baseline="0" dirty="0" smtClean="0">
                          <a:solidFill>
                            <a:schemeClr val="tx1"/>
                          </a:solidFill>
                        </a:rPr>
                        <a:t>8200, 8400, 8600 </a:t>
                      </a:r>
                      <a:r>
                        <a:rPr lang="en-GB" sz="1700" baseline="0" dirty="0" smtClean="0"/>
                        <a:t>or 9000) or &gt;=100 WLAN access points. See offer definition for full code details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816639"/>
              </p:ext>
            </p:extLst>
          </p:nvPr>
        </p:nvGraphicFramePr>
        <p:xfrm>
          <a:off x="7163239" y="1757471"/>
          <a:ext cx="7200002" cy="77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2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Discount Summaries – EMEA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40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next slide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49210"/>
              </p:ext>
            </p:extLst>
          </p:nvPr>
        </p:nvGraphicFramePr>
        <p:xfrm>
          <a:off x="152792" y="5131308"/>
          <a:ext cx="7096899" cy="2515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4320"/>
                <a:gridCol w="1363480"/>
                <a:gridCol w="1516877"/>
                <a:gridCol w="1572222"/>
              </a:tblGrid>
              <a:tr h="337754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 – Middle East,</a:t>
                      </a:r>
                      <a:r>
                        <a:rPr lang="en-GB" sz="1700" baseline="0" dirty="0" smtClean="0"/>
                        <a:t> Africa, Turkey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39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(LIST deal size in USD)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&lt;$50K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37174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MPG 6P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37174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ERS 3500/4800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509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WLAN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9100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5480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VSP7200/8200/ 8400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910381"/>
              </p:ext>
            </p:extLst>
          </p:nvPr>
        </p:nvGraphicFramePr>
        <p:xfrm>
          <a:off x="7319034" y="5146645"/>
          <a:ext cx="7049456" cy="2401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42"/>
                <a:gridCol w="1354365"/>
                <a:gridCol w="1518062"/>
                <a:gridCol w="1550387"/>
              </a:tblGrid>
              <a:tr h="365760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 – Russia, CIS, IL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43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(LIST deal size in USD)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&lt;$50K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40592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MPG 6P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40592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ERS 3500/4800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40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WLAN 9100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469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VSP7200/8200/ 8400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608894"/>
              </p:ext>
            </p:extLst>
          </p:nvPr>
        </p:nvGraphicFramePr>
        <p:xfrm>
          <a:off x="3974231" y="1663121"/>
          <a:ext cx="7496236" cy="3348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386"/>
                <a:gridCol w="1346792"/>
                <a:gridCol w="1689837"/>
                <a:gridCol w="1708221"/>
              </a:tblGrid>
              <a:tr h="365760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 – EU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43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(LIST deal size in USD)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&lt;$50K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40592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MPG 6P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40592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ERS 3500/4800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40592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VSP7200/8200/8400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40592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WLAN 9100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40592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1G/10G GBICs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7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(EU); </a:t>
                      </a:r>
                      <a:r>
                        <a:rPr lang="en-GB" sz="170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7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(Germany)</a:t>
                      </a:r>
                      <a:endParaRPr lang="en-US" sz="17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846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 ERS 35/ 36/48/4900 </a:t>
                      </a:r>
                      <a:r>
                        <a:rPr lang="en-US" sz="17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PoE</a:t>
                      </a:r>
                      <a:r>
                        <a:rPr lang="en-US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57600" marR="57600" marT="43200" marB="43200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21%/19% </a:t>
                      </a: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7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 South only,</a:t>
                      </a:r>
                      <a:r>
                        <a:rPr lang="en-GB" sz="17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7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excluding Alpine)</a:t>
                      </a:r>
                      <a:endParaRPr lang="en-US" sz="17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/>
              <a:t>Fabric NOW – Detailed Discount Tables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10454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Video NOW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465920"/>
              </p:ext>
            </p:extLst>
          </p:nvPr>
        </p:nvGraphicFramePr>
        <p:xfrm>
          <a:off x="424773" y="2936838"/>
          <a:ext cx="6336000" cy="2065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79945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Partner Value Proposition / Objectives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168552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dirty="0" smtClean="0">
                          <a:effectLst/>
                        </a:rPr>
                        <a:t>Generate revenue from the Avaya </a:t>
                      </a:r>
                      <a:r>
                        <a:rPr lang="en-US" sz="1700" kern="1200" dirty="0" err="1" smtClean="0">
                          <a:effectLst/>
                        </a:rPr>
                        <a:t>Scopia</a:t>
                      </a:r>
                      <a:r>
                        <a:rPr lang="en-US" sz="1700" kern="1200" dirty="0" smtClean="0">
                          <a:effectLst/>
                        </a:rPr>
                        <a:t> Video and </a:t>
                      </a:r>
                      <a:r>
                        <a:rPr lang="en-US" sz="1700" kern="1200" smtClean="0">
                          <a:effectLst/>
                        </a:rPr>
                        <a:t>Equinox solutions</a:t>
                      </a:r>
                      <a:endParaRPr lang="en-US" sz="1700" kern="1200" dirty="0" smtClean="0">
                        <a:effectLst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dirty="0" smtClean="0">
                          <a:effectLst/>
                        </a:rPr>
                        <a:t>Win with competitive pricing, make good margin, no need for Special Bids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dirty="0" smtClean="0">
                          <a:effectLst/>
                        </a:rPr>
                        <a:t>Retain existing customers and attract new customers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153387"/>
              </p:ext>
            </p:extLst>
          </p:nvPr>
        </p:nvGraphicFramePr>
        <p:xfrm>
          <a:off x="424773" y="1723374"/>
          <a:ext cx="6336000" cy="116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Target customer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81831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 smtClean="0"/>
                        <a:t>Any customer with a requirement for </a:t>
                      </a:r>
                      <a:r>
                        <a:rPr lang="en-GB" sz="1700" dirty="0" err="1" smtClean="0"/>
                        <a:t>Scopia</a:t>
                      </a:r>
                      <a:r>
                        <a:rPr lang="en-GB" sz="1700" dirty="0" smtClean="0"/>
                        <a:t> Video or Equinox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14110"/>
              </p:ext>
            </p:extLst>
          </p:nvPr>
        </p:nvGraphicFramePr>
        <p:xfrm>
          <a:off x="424773" y="5091992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Region / Area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+mn-cs"/>
                        </a:rPr>
                        <a:t>EMEA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480445"/>
              </p:ext>
            </p:extLst>
          </p:nvPr>
        </p:nvGraphicFramePr>
        <p:xfrm>
          <a:off x="7214796" y="1725905"/>
          <a:ext cx="7200001" cy="1932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243"/>
                <a:gridCol w="1408984"/>
                <a:gridCol w="1408984"/>
                <a:gridCol w="1498790"/>
              </a:tblGrid>
              <a:tr h="365760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43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&lt;$50K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4059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7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EU</a:t>
                      </a:r>
                      <a:endParaRPr lang="en-US" sz="17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</a:tr>
              <a:tr h="405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MEA/TK</a:t>
                      </a:r>
                      <a:endParaRPr lang="en-US" sz="17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5240" marR="15240" marT="114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9%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15240" marR="15240" marT="11430" marB="0" anchor="ctr"/>
                </a:tc>
              </a:tr>
              <a:tr h="405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Russia, CIS &amp; Israel</a:t>
                      </a:r>
                      <a:endParaRPr lang="en-US" sz="17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5240" marR="15240" marT="114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9%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15240" marR="15240" marT="11430" marB="0"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664052"/>
              </p:ext>
            </p:extLst>
          </p:nvPr>
        </p:nvGraphicFramePr>
        <p:xfrm>
          <a:off x="7222419" y="4480563"/>
          <a:ext cx="7200000" cy="275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0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Terms</a:t>
                      </a:r>
                      <a:r>
                        <a:rPr lang="en-GB" sz="1700" baseline="0" dirty="0" smtClean="0"/>
                        <a:t> &amp; Conditions / Requirements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2384449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baseline="0" dirty="0" smtClean="0"/>
                        <a:t>Quote must have minimum list price of $15K APL to qualify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Discount is on all products in MPG 8P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to authorized Avaya Video partners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545219"/>
              </p:ext>
            </p:extLst>
          </p:nvPr>
        </p:nvGraphicFramePr>
        <p:xfrm>
          <a:off x="424773" y="5868698"/>
          <a:ext cx="6336000" cy="95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Start / End dates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59846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Start: 31 August 2015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solidFill>
                            <a:srgbClr val="FF0000"/>
                          </a:solidFill>
                          <a:latin typeface="+mn-lt"/>
                          <a:cs typeface="Calibri" pitchFamily="34" charset="0"/>
                        </a:rPr>
                        <a:t>End: 25 September 2018</a:t>
                      </a:r>
                      <a:endParaRPr lang="en-US" sz="1700" dirty="0">
                        <a:solidFill>
                          <a:srgbClr val="FF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891242"/>
              </p:ext>
            </p:extLst>
          </p:nvPr>
        </p:nvGraphicFramePr>
        <p:xfrm>
          <a:off x="424773" y="6899278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More</a:t>
                      </a:r>
                      <a:r>
                        <a:rPr lang="en-GB" sz="1700" baseline="0" dirty="0" smtClean="0"/>
                        <a:t> information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Offer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</a:rPr>
                        <a:t> Definition – click 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  <a:hlinkClick r:id="rId2"/>
                        </a:rPr>
                        <a:t>here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1661291" y="715286"/>
            <a:ext cx="2743200" cy="661117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65311" rIns="51426" bIns="65311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 smtClean="0">
                <a:solidFill>
                  <a:srgbClr val="FF0000"/>
                </a:solidFill>
              </a:rPr>
              <a:t>Extended!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011" y="521658"/>
            <a:ext cx="13799127" cy="1005840"/>
          </a:xfrm>
        </p:spPr>
        <p:txBody>
          <a:bodyPr/>
          <a:lstStyle/>
          <a:p>
            <a:r>
              <a:rPr lang="en-GB" sz="3400" dirty="0" smtClean="0"/>
              <a:t>Adding a Promotion to a Quote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737360"/>
            <a:ext cx="13373101" cy="5669280"/>
          </a:xfrm>
        </p:spPr>
        <p:txBody>
          <a:bodyPr>
            <a:normAutofit/>
          </a:bodyPr>
          <a:lstStyle/>
          <a:p>
            <a:r>
              <a:rPr lang="en-GB" sz="2900" dirty="0"/>
              <a:t>Adding a Promotion to a quote:</a:t>
            </a:r>
          </a:p>
          <a:p>
            <a:pPr lvl="1"/>
            <a:r>
              <a:rPr lang="en-GB" sz="2900" dirty="0"/>
              <a:t>Ensure quote is in Ready to Order Status</a:t>
            </a:r>
          </a:p>
          <a:p>
            <a:pPr lvl="1"/>
            <a:r>
              <a:rPr lang="en-GB" sz="2900" dirty="0"/>
              <a:t>Click on the </a:t>
            </a:r>
            <a:r>
              <a:rPr lang="en-GB" sz="2900" dirty="0" smtClean="0"/>
              <a:t>“Apply Promotion/Program” </a:t>
            </a:r>
            <a:r>
              <a:rPr lang="en-GB" sz="2900" dirty="0"/>
              <a:t>button in A1S</a:t>
            </a:r>
          </a:p>
          <a:p>
            <a:pPr lvl="1"/>
            <a:r>
              <a:rPr lang="en-GB" sz="2900" dirty="0"/>
              <a:t>Select the relevant promotion from the list</a:t>
            </a:r>
          </a:p>
          <a:p>
            <a:pPr lvl="1"/>
            <a:r>
              <a:rPr lang="en-GB" sz="2900" dirty="0"/>
              <a:t>Check the T&amp;C box</a:t>
            </a:r>
          </a:p>
          <a:p>
            <a:pPr lvl="1"/>
            <a:r>
              <a:rPr lang="en-GB" sz="2900" dirty="0"/>
              <a:t>Click on “Apply Selected” button</a:t>
            </a:r>
          </a:p>
          <a:p>
            <a:pPr lvl="1"/>
            <a:r>
              <a:rPr lang="en-GB" sz="2900" dirty="0" smtClean="0"/>
              <a:t>Done</a:t>
            </a:r>
            <a:endParaRPr lang="en-GB" sz="2900" dirty="0"/>
          </a:p>
        </p:txBody>
      </p:sp>
      <p:sp>
        <p:nvSpPr>
          <p:cNvPr id="4" name="Oval 3"/>
          <p:cNvSpPr/>
          <p:nvPr/>
        </p:nvSpPr>
        <p:spPr>
          <a:xfrm>
            <a:off x="10264139" y="1731646"/>
            <a:ext cx="1668781" cy="78867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5311" rIns="0" bIns="65311" rtlCol="0" anchor="ctr"/>
          <a:lstStyle/>
          <a:p>
            <a:pPr algn="ctr">
              <a:lnSpc>
                <a:spcPct val="90000"/>
              </a:lnSpc>
            </a:pPr>
            <a:r>
              <a:rPr lang="en-GB" b="1" dirty="0" smtClean="0"/>
              <a:t>1 min.</a:t>
            </a:r>
          </a:p>
        </p:txBody>
      </p:sp>
    </p:spTree>
    <p:extLst>
      <p:ext uri="{BB962C8B-B14F-4D97-AF65-F5344CB8AC3E}">
        <p14:creationId xmlns:p14="http://schemas.microsoft.com/office/powerpoint/2010/main" val="2151133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Legacy </a:t>
            </a:r>
            <a:r>
              <a:rPr lang="en-US" sz="3400" dirty="0" err="1" smtClean="0"/>
              <a:t>scopia</a:t>
            </a:r>
            <a:r>
              <a:rPr lang="en-US" sz="3400" dirty="0" smtClean="0"/>
              <a:t> to equinox loyalty offer</a:t>
            </a:r>
            <a:endParaRPr lang="en-US" sz="3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662801"/>
              </p:ext>
            </p:extLst>
          </p:nvPr>
        </p:nvGraphicFramePr>
        <p:xfrm>
          <a:off x="424773" y="2936838"/>
          <a:ext cx="6336000" cy="2065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79945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Partner Value Proposition / Objectives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168552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effectLst/>
                        </a:rPr>
                        <a:t>A new opportunity to generate revenue from legacy </a:t>
                      </a:r>
                      <a:r>
                        <a:rPr lang="en-GB" sz="1700" kern="1200" dirty="0" err="1" smtClean="0">
                          <a:effectLst/>
                        </a:rPr>
                        <a:t>Scopia</a:t>
                      </a:r>
                      <a:r>
                        <a:rPr lang="en-GB" sz="1700" kern="1200" dirty="0" smtClean="0">
                          <a:effectLst/>
                        </a:rPr>
                        <a:t> customers migrating to Equinox (over the top), and as such protecting the installed base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effectLst/>
                        </a:rPr>
                        <a:t>Win with competitive pricing, make good margin, no need for Special Bids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81544"/>
              </p:ext>
            </p:extLst>
          </p:nvPr>
        </p:nvGraphicFramePr>
        <p:xfrm>
          <a:off x="424773" y="1723374"/>
          <a:ext cx="6336000" cy="116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Target customer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81831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 smtClean="0"/>
                        <a:t>Any customer with a legacy Elite 5000 MCU (or earlier)</a:t>
                      </a:r>
                      <a:r>
                        <a:rPr lang="en-GB" sz="1700" baseline="0" dirty="0" smtClean="0"/>
                        <a:t> with a </a:t>
                      </a:r>
                      <a:r>
                        <a:rPr lang="en-GB" sz="1700" dirty="0" smtClean="0"/>
                        <a:t>requirement to migrate to Equinox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685857"/>
              </p:ext>
            </p:extLst>
          </p:nvPr>
        </p:nvGraphicFramePr>
        <p:xfrm>
          <a:off x="424773" y="5091992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Region / Area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+mn-cs"/>
                        </a:rPr>
                        <a:t>EMEA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790797"/>
              </p:ext>
            </p:extLst>
          </p:nvPr>
        </p:nvGraphicFramePr>
        <p:xfrm>
          <a:off x="7214796" y="1725905"/>
          <a:ext cx="7200001" cy="3467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376"/>
                <a:gridCol w="1911699"/>
                <a:gridCol w="1691963"/>
                <a:gridCol w="1691963"/>
              </a:tblGrid>
              <a:tr h="438912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 </a:t>
                      </a:r>
                      <a:r>
                        <a:rPr lang="en-GB" sz="1300" dirty="0" smtClean="0"/>
                        <a:t>(all deal size thresholds</a:t>
                      </a:r>
                      <a:r>
                        <a:rPr lang="en-GB" sz="1300" baseline="0" dirty="0" smtClean="0"/>
                        <a:t> are LIST in USD)</a:t>
                      </a:r>
                      <a:r>
                        <a:rPr lang="en-GB" sz="2200" baseline="0" dirty="0" smtClean="0"/>
                        <a:t> </a:t>
                      </a:r>
                      <a:endParaRPr lang="en-US" sz="13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4243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&lt;$50K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</a:p>
                  </a:txBody>
                  <a:tcPr marL="57600" marR="57600" marT="43200" marB="43200"/>
                </a:tc>
              </a:tr>
              <a:tr h="40592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Equinox server, mgmt. and 10 port licence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40592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Advantage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40592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other Video </a:t>
                      </a: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(EU)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</a:tr>
              <a:tr h="40592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other Video </a:t>
                      </a:r>
                      <a:r>
                        <a:rPr lang="en-GB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(MEATK, CIS, IL)</a:t>
                      </a:r>
                      <a:endParaRPr lang="en-US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254766"/>
              </p:ext>
            </p:extLst>
          </p:nvPr>
        </p:nvGraphicFramePr>
        <p:xfrm>
          <a:off x="7222419" y="5223657"/>
          <a:ext cx="7200000" cy="2266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0"/>
              </a:tblGrid>
              <a:tr h="29353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Terms</a:t>
                      </a:r>
                      <a:r>
                        <a:rPr lang="en-GB" sz="1700" baseline="0" dirty="0" smtClean="0"/>
                        <a:t> &amp; Conditions / Requirements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189775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baseline="0" dirty="0" smtClean="0"/>
                        <a:t>Available for Elite 5xxx (or earlier) customers only for like for like replacements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baseline="0" dirty="0" smtClean="0"/>
                        <a:t>Minimum 1 Server + 1 Management + 1 10 Port license + 3 Year SA and UA are required to be on the same quote.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baseline="0" dirty="0" smtClean="0"/>
                        <a:t>Avaya approval required to verify proof of existing system i.e. MAC Address or details of existing maintenance contract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11306"/>
              </p:ext>
            </p:extLst>
          </p:nvPr>
        </p:nvGraphicFramePr>
        <p:xfrm>
          <a:off x="424773" y="5868698"/>
          <a:ext cx="6336000" cy="95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Start / End dates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59846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Start: 14 August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2017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End: 25 September 2018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151643"/>
              </p:ext>
            </p:extLst>
          </p:nvPr>
        </p:nvGraphicFramePr>
        <p:xfrm>
          <a:off x="424773" y="6899278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More</a:t>
                      </a:r>
                      <a:r>
                        <a:rPr lang="en-GB" sz="1700" baseline="0" dirty="0" smtClean="0"/>
                        <a:t> information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Offer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</a:rPr>
                        <a:t> Definition – click 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  <a:hlinkClick r:id="rId2"/>
                        </a:rPr>
                        <a:t>here</a:t>
                      </a:r>
                      <a:endParaRPr lang="en-GB" sz="1700" baseline="0" dirty="0" smtClean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1619332" y="369381"/>
            <a:ext cx="2539045" cy="518822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65311" rIns="51426" bIns="65311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 smtClean="0">
                <a:solidFill>
                  <a:srgbClr val="FF0000"/>
                </a:solidFill>
              </a:rPr>
              <a:t>Continues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Phone NOW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432627"/>
              </p:ext>
            </p:extLst>
          </p:nvPr>
        </p:nvGraphicFramePr>
        <p:xfrm>
          <a:off x="424773" y="2936838"/>
          <a:ext cx="6336000" cy="2065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79945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Partner Value Proposition / Objectives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168552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dirty="0" smtClean="0">
                          <a:effectLst/>
                        </a:rPr>
                        <a:t>Generate revenue from Avaya telephony handsets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dirty="0" smtClean="0">
                          <a:effectLst/>
                        </a:rPr>
                        <a:t>Win with competitive pricing, make good margin, no need for Special Bids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dirty="0" smtClean="0">
                          <a:effectLst/>
                        </a:rPr>
                        <a:t>Retain existing customers and attract new customers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307036"/>
              </p:ext>
            </p:extLst>
          </p:nvPr>
        </p:nvGraphicFramePr>
        <p:xfrm>
          <a:off x="424773" y="1723374"/>
          <a:ext cx="6336000" cy="119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Target customer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85449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 smtClean="0"/>
                        <a:t>A</a:t>
                      </a:r>
                      <a:r>
                        <a:rPr lang="en-US" sz="1700" dirty="0" err="1" smtClean="0"/>
                        <a:t>ny</a:t>
                      </a:r>
                      <a:r>
                        <a:rPr lang="en-US" sz="1700" dirty="0" smtClean="0"/>
                        <a:t> existing customer who requires</a:t>
                      </a:r>
                      <a:r>
                        <a:rPr lang="en-US" sz="1700" baseline="0" dirty="0" smtClean="0"/>
                        <a:t> additional</a:t>
                      </a:r>
                      <a:r>
                        <a:rPr lang="en-US" sz="1700" dirty="0" smtClean="0"/>
                        <a:t> Avaya</a:t>
                      </a:r>
                      <a:r>
                        <a:rPr lang="en-US" sz="1700" baseline="0" dirty="0" smtClean="0"/>
                        <a:t> endpoints and is placing a bulk order</a:t>
                      </a:r>
                      <a:endParaRPr lang="en-US" sz="1700" dirty="0" smtClean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769330"/>
              </p:ext>
            </p:extLst>
          </p:nvPr>
        </p:nvGraphicFramePr>
        <p:xfrm>
          <a:off x="424773" y="5091992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Region / Area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+mn-cs"/>
                        </a:rPr>
                        <a:t>EMEA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91023"/>
              </p:ext>
            </p:extLst>
          </p:nvPr>
        </p:nvGraphicFramePr>
        <p:xfrm>
          <a:off x="7214795" y="1725905"/>
          <a:ext cx="7199999" cy="199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405"/>
                <a:gridCol w="1430878"/>
                <a:gridCol w="1430878"/>
                <a:gridCol w="1309838"/>
              </a:tblGrid>
              <a:tr h="365760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40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&lt;$50K</a:t>
                      </a:r>
                      <a:endParaRPr lang="en-US" sz="17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  <a:endParaRPr lang="en-US" sz="17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</a:tr>
              <a:tr h="405922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EU</a:t>
                      </a:r>
                      <a:endParaRPr lang="en-US" sz="17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6%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6%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0" marB="0" anchor="ctr"/>
                </a:tc>
              </a:tr>
              <a:tr h="405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MEA</a:t>
                      </a:r>
                      <a:r>
                        <a:rPr lang="en-US" sz="17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/ Turkey</a:t>
                      </a:r>
                      <a:endParaRPr lang="en-US" sz="17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15240" marR="15240" marT="114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4%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15240" marR="15240" marT="11430" marB="0" anchor="ctr"/>
                </a:tc>
              </a:tr>
              <a:tr h="405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Russia, CIS</a:t>
                      </a:r>
                      <a:endParaRPr lang="en-US" sz="17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15240" marR="15240" marT="114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6%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15240" marR="15240" marT="11430" marB="0"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2805"/>
              </p:ext>
            </p:extLst>
          </p:nvPr>
        </p:nvGraphicFramePr>
        <p:xfrm>
          <a:off x="7222419" y="5030735"/>
          <a:ext cx="7200000" cy="2247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0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Terms</a:t>
                      </a:r>
                      <a:r>
                        <a:rPr lang="en-GB" sz="1700" baseline="0" dirty="0" smtClean="0"/>
                        <a:t> &amp; Conditions / Requirements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187862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baseline="0" dirty="0" smtClean="0"/>
                        <a:t>Quote must have minimum list price of $5K APL to qualify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Portfolios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discountable are 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14xx/95xx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Digital Phones, 16xx / 96x1 IP Phones, H100 Collaboration Stations, B1xx Conference Phones and IP DECT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to authorized Avaya IP Office or Aura partners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62617"/>
              </p:ext>
            </p:extLst>
          </p:nvPr>
        </p:nvGraphicFramePr>
        <p:xfrm>
          <a:off x="424773" y="5868698"/>
          <a:ext cx="6336000" cy="95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Start / End dates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59846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Start: 31 August 2015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solidFill>
                            <a:srgbClr val="FF0000"/>
                          </a:solidFill>
                          <a:latin typeface="+mn-lt"/>
                          <a:cs typeface="Calibri" pitchFamily="34" charset="0"/>
                        </a:rPr>
                        <a:t>End: 25 September 2018</a:t>
                      </a:r>
                      <a:endParaRPr lang="en-US" sz="1700" dirty="0">
                        <a:solidFill>
                          <a:srgbClr val="FF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40421"/>
              </p:ext>
            </p:extLst>
          </p:nvPr>
        </p:nvGraphicFramePr>
        <p:xfrm>
          <a:off x="424773" y="6899278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More</a:t>
                      </a:r>
                      <a:r>
                        <a:rPr lang="en-GB" sz="1700" baseline="0" dirty="0" smtClean="0"/>
                        <a:t> information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Offer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</a:rPr>
                        <a:t> Definition – click 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  <a:hlinkClick r:id="rId2"/>
                        </a:rPr>
                        <a:t>here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1661291" y="715286"/>
            <a:ext cx="2743200" cy="661117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65311" rIns="51426" bIns="65311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 smtClean="0">
                <a:solidFill>
                  <a:srgbClr val="FF0000"/>
                </a:solidFill>
              </a:rPr>
              <a:t>Extended!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Engage </a:t>
            </a:r>
            <a:r>
              <a:rPr lang="en-US" sz="3400" dirty="0" smtClean="0"/>
              <a:t>NOW</a:t>
            </a:r>
            <a:endParaRPr lang="en-US" sz="3400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969095"/>
              </p:ext>
            </p:extLst>
          </p:nvPr>
        </p:nvGraphicFramePr>
        <p:xfrm>
          <a:off x="424773" y="3080942"/>
          <a:ext cx="6336000" cy="180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25409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Partner Value Proposition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143165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Opportunity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upgrade your base with value add applications &amp; attach services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Optionally add Video, Advanced 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Pod FX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936616"/>
              </p:ext>
            </p:extLst>
          </p:nvPr>
        </p:nvGraphicFramePr>
        <p:xfrm>
          <a:off x="424773" y="1723374"/>
          <a:ext cx="6336000" cy="119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Target customer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85449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/>
                        <a:t>Any existing Avaya DEFINITY, CM or CS1K customer</a:t>
                      </a:r>
                      <a:r>
                        <a:rPr lang="en-US" sz="1700" baseline="0" dirty="0" smtClean="0"/>
                        <a:t> upgrading or migrating to Avaya Aura 7</a:t>
                      </a:r>
                      <a:endParaRPr lang="en-US" sz="1700" dirty="0" smtClean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636560"/>
              </p:ext>
            </p:extLst>
          </p:nvPr>
        </p:nvGraphicFramePr>
        <p:xfrm>
          <a:off x="424773" y="5091992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Region / Area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>
                          <a:latin typeface="+mn-lt"/>
                          <a:cs typeface="+mn-cs"/>
                        </a:rPr>
                        <a:t>EMEA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040358"/>
              </p:ext>
            </p:extLst>
          </p:nvPr>
        </p:nvGraphicFramePr>
        <p:xfrm>
          <a:off x="7227346" y="1758407"/>
          <a:ext cx="7200006" cy="1318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6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700" baseline="0" dirty="0" smtClean="0"/>
                        <a:t> </a:t>
                      </a:r>
                      <a:r>
                        <a:rPr lang="en-GB" sz="1300" dirty="0" smtClean="0"/>
                        <a:t>(all deal size thresholds</a:t>
                      </a:r>
                      <a:r>
                        <a:rPr lang="en-GB" sz="1300" baseline="0" dirty="0" smtClean="0"/>
                        <a:t> are LIST in USD)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34243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detailed discount tables by area on the next slide</a:t>
                      </a:r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 = Avaya Heritage Upgrades/Migrations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  <a:r>
                        <a:rPr lang="en-GB" sz="17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Nortel Heritage Migrations</a:t>
                      </a:r>
                      <a:endParaRPr lang="en-US" sz="1700" b="0" u="sng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662736"/>
              </p:ext>
            </p:extLst>
          </p:nvPr>
        </p:nvGraphicFramePr>
        <p:xfrm>
          <a:off x="7233957" y="5711215"/>
          <a:ext cx="7200000" cy="2009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0"/>
              </a:tblGrid>
              <a:tr h="318611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Terms</a:t>
                      </a:r>
                      <a:r>
                        <a:rPr lang="en-GB" sz="1700" baseline="0" dirty="0" smtClean="0"/>
                        <a:t> &amp; Conditions / Requirements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1401749"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quote require 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upgrade or uplift order for either Core or Power license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discount on OEM in MPG 7P unless otherwise stated, see offer definition for details.</a:t>
                      </a:r>
                    </a:p>
                    <a:p>
                      <a:pPr marL="171450" marR="0" lvl="0" indent="-17145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Nortel base migrations require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year SA/UA attached (R7 only if no existing SRS/PASS+ exists)</a:t>
                      </a: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217595"/>
              </p:ext>
            </p:extLst>
          </p:nvPr>
        </p:nvGraphicFramePr>
        <p:xfrm>
          <a:off x="424773" y="5868698"/>
          <a:ext cx="6336000" cy="95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Start / End dates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59846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Start: 1 October 2015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solidFill>
                            <a:srgbClr val="FF0000"/>
                          </a:solidFill>
                          <a:latin typeface="+mn-lt"/>
                          <a:cs typeface="Calibri" pitchFamily="34" charset="0"/>
                        </a:rPr>
                        <a:t>End: 25 September 2018</a:t>
                      </a:r>
                      <a:endParaRPr lang="en-US" sz="1700" dirty="0">
                        <a:solidFill>
                          <a:srgbClr val="FF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21541"/>
              </p:ext>
            </p:extLst>
          </p:nvPr>
        </p:nvGraphicFramePr>
        <p:xfrm>
          <a:off x="424773" y="6899278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More</a:t>
                      </a:r>
                      <a:r>
                        <a:rPr lang="en-GB" sz="1700" baseline="0" dirty="0" smtClean="0"/>
                        <a:t> information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Offer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</a:rPr>
                        <a:t> Definition – click 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  <a:hlinkClick r:id="rId2"/>
                        </a:rPr>
                        <a:t>here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1661291" y="715286"/>
            <a:ext cx="2743200" cy="661117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65311" rIns="51426" bIns="65311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 smtClean="0">
                <a:solidFill>
                  <a:srgbClr val="FF0000"/>
                </a:solidFill>
              </a:rPr>
              <a:t>Extended!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3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400" dirty="0"/>
              <a:t>Engage NOW – Detailed Discount Tables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779694"/>
              </p:ext>
            </p:extLst>
          </p:nvPr>
        </p:nvGraphicFramePr>
        <p:xfrm>
          <a:off x="7330627" y="1097059"/>
          <a:ext cx="7200007" cy="305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285"/>
                <a:gridCol w="792480"/>
                <a:gridCol w="739142"/>
                <a:gridCol w="731533"/>
                <a:gridCol w="789189"/>
                <a:gridCol w="789189"/>
                <a:gridCol w="789189"/>
              </a:tblGrid>
              <a:tr h="329184">
                <a:tc gridSpan="7">
                  <a:txBody>
                    <a:bodyPr/>
                    <a:lstStyle/>
                    <a:p>
                      <a:r>
                        <a:rPr lang="en-GB" sz="1400" dirty="0" smtClean="0"/>
                        <a:t>Discount Summary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200" dirty="0" smtClean="0"/>
                        <a:t>(all deal size thresholds</a:t>
                      </a:r>
                      <a:r>
                        <a:rPr lang="en-GB" sz="1200" baseline="0" dirty="0" smtClean="0"/>
                        <a:t> are LIST in USD)</a:t>
                      </a:r>
                      <a:endParaRPr lang="en-US" sz="14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05856"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MEA/Turkey</a:t>
                      </a:r>
                    </a:p>
                  </a:txBody>
                  <a:tcPr marL="57600" marR="57600" marT="43200" marB="4320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&lt;$50K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$50-100K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</a:tr>
              <a:tr h="305856"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</a:t>
                      </a: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</a:t>
                      </a: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</a:t>
                      </a: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L="0" marR="0" marT="43200" marB="43200"/>
                </a:tc>
              </a:tr>
              <a:tr h="206150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Aura HW/SW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 Endpoints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Voice CC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CC Apps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 FX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1S/5S)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3%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3%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3%</a:t>
                      </a:r>
                      <a:br>
                        <a:rPr lang="en-GB" sz="1600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3%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9%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5%</a:t>
                      </a:r>
                      <a:endParaRPr lang="en-US" sz="1600" dirty="0">
                        <a:solidFill>
                          <a:schemeClr val="dk1"/>
                        </a:solidFill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3%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10%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3%</a:t>
                      </a:r>
                      <a:br>
                        <a:rPr lang="en-GB" sz="1600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3%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9%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10%</a:t>
                      </a:r>
                      <a:endParaRPr lang="en-US" sz="1600" dirty="0" smtClean="0">
                        <a:solidFill>
                          <a:schemeClr val="dk1"/>
                        </a:solidFill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3%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3%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3%</a:t>
                      </a:r>
                      <a:br>
                        <a:rPr lang="en-GB" sz="1600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3%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9%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5%</a:t>
                      </a:r>
                      <a:endParaRPr lang="en-US" sz="1600" dirty="0">
                        <a:solidFill>
                          <a:schemeClr val="dk1"/>
                        </a:solidFill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3%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11%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3%</a:t>
                      </a:r>
                      <a:br>
                        <a:rPr lang="en-GB" sz="1600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3%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9%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10%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147603"/>
              </p:ext>
            </p:extLst>
          </p:nvPr>
        </p:nvGraphicFramePr>
        <p:xfrm>
          <a:off x="35816" y="4538531"/>
          <a:ext cx="7200007" cy="357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285"/>
                <a:gridCol w="792480"/>
                <a:gridCol w="739142"/>
                <a:gridCol w="731533"/>
                <a:gridCol w="789189"/>
                <a:gridCol w="789189"/>
                <a:gridCol w="789189"/>
              </a:tblGrid>
              <a:tr h="329184">
                <a:tc gridSpan="7">
                  <a:txBody>
                    <a:bodyPr/>
                    <a:lstStyle/>
                    <a:p>
                      <a:r>
                        <a:rPr lang="en-GB" sz="1400" dirty="0" smtClean="0"/>
                        <a:t>Discount Summary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200" dirty="0" smtClean="0"/>
                        <a:t>(all deal size thresholds</a:t>
                      </a:r>
                      <a:r>
                        <a:rPr lang="en-GB" sz="1200" baseline="0" dirty="0" smtClean="0"/>
                        <a:t> are LIST in USD)</a:t>
                      </a:r>
                      <a:endParaRPr lang="en-US" sz="14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05856"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 &amp;</a:t>
                      </a:r>
                      <a:r>
                        <a:rPr lang="en-US" sz="17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CIS</a:t>
                      </a:r>
                      <a:endParaRPr lang="en-US" sz="17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&lt;$50K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$50-100K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</a:tr>
              <a:tr h="305856"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</a:t>
                      </a: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</a:t>
                      </a: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</a:t>
                      </a: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L="0" marR="0" marT="43200" marB="43200"/>
                </a:tc>
              </a:tr>
              <a:tr h="206150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Aura HW/SW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 Endpoints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Voice CC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CC Apps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 FX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1S/5S)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6%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6%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6%</a:t>
                      </a:r>
                      <a:br>
                        <a:rPr lang="en-GB" sz="1600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6%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9%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5%</a:t>
                      </a:r>
                      <a:endParaRPr lang="en-US" sz="1600" dirty="0">
                        <a:solidFill>
                          <a:schemeClr val="dk1"/>
                        </a:solidFill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6%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25%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6%</a:t>
                      </a:r>
                      <a:br>
                        <a:rPr lang="en-GB" sz="1600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6%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9%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10%</a:t>
                      </a:r>
                      <a:endParaRPr lang="en-US" sz="1600" dirty="0" smtClean="0">
                        <a:solidFill>
                          <a:schemeClr val="dk1"/>
                        </a:solidFill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  <a:br>
                        <a:rPr lang="en-GB" sz="1600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9%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5%</a:t>
                      </a:r>
                      <a:endParaRPr lang="en-US" sz="1600" dirty="0">
                        <a:solidFill>
                          <a:schemeClr val="dk1"/>
                        </a:solidFill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25%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  <a:br>
                        <a:rPr lang="en-GB" sz="1600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9%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10%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</a:tr>
              <a:tr h="525312">
                <a:tc gridSpan="7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 = Avaya Heritage Upgrades/Migrations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  <a:r>
                        <a:rPr lang="en-GB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Nortel Heritage Migrations</a:t>
                      </a:r>
                      <a:endParaRPr lang="en-US" sz="1400" b="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400" b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400" b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112927"/>
              </p:ext>
            </p:extLst>
          </p:nvPr>
        </p:nvGraphicFramePr>
        <p:xfrm>
          <a:off x="27807" y="1078908"/>
          <a:ext cx="7200007" cy="3310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285"/>
                <a:gridCol w="792480"/>
                <a:gridCol w="739142"/>
                <a:gridCol w="731533"/>
                <a:gridCol w="789189"/>
                <a:gridCol w="789189"/>
                <a:gridCol w="789189"/>
              </a:tblGrid>
              <a:tr h="365760">
                <a:tc gridSpan="7"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r>
                        <a:rPr lang="en-GB" sz="1700" baseline="0" dirty="0" smtClean="0"/>
                        <a:t> </a:t>
                      </a:r>
                      <a:r>
                        <a:rPr lang="en-GB" sz="1300" dirty="0" smtClean="0"/>
                        <a:t>(all deal size thresholds</a:t>
                      </a:r>
                      <a:r>
                        <a:rPr lang="en-GB" sz="1300" baseline="0" dirty="0" smtClean="0"/>
                        <a:t> are LIST in USD)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05856"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endParaRPr lang="en-US" sz="17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&lt;$50K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$50-100K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</a:tr>
              <a:tr h="305856"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</a:t>
                      </a: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</a:t>
                      </a: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</a:t>
                      </a: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L="0" marR="0" marT="43200" marB="43200"/>
                </a:tc>
              </a:tr>
              <a:tr h="228096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Aura HW/SW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 Endpoints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Voice CC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CC Apps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 FX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1S/5S)</a:t>
                      </a:r>
                      <a:endParaRPr lang="en-GB" sz="16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APS (specific </a:t>
                      </a:r>
                      <a:r>
                        <a:rPr lang="en-GB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pkgs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6%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6%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6%</a:t>
                      </a:r>
                      <a:br>
                        <a:rPr lang="en-GB" sz="1600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6%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8%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5%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5%</a:t>
                      </a:r>
                      <a:endParaRPr lang="en-US" sz="1600" dirty="0">
                        <a:solidFill>
                          <a:schemeClr val="dk1"/>
                        </a:solidFill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6%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25%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6%</a:t>
                      </a:r>
                      <a:br>
                        <a:rPr lang="en-GB" sz="1600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6%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8%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10%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5%</a:t>
                      </a:r>
                      <a:endParaRPr lang="en-US" sz="1600" dirty="0" smtClean="0">
                        <a:solidFill>
                          <a:schemeClr val="dk1"/>
                        </a:solidFill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  <a:br>
                        <a:rPr lang="en-GB" sz="1600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9%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5%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5%</a:t>
                      </a:r>
                      <a:endParaRPr lang="en-US" sz="1600" dirty="0">
                        <a:solidFill>
                          <a:schemeClr val="dk1"/>
                        </a:solidFill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25%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  <a:br>
                        <a:rPr lang="en-GB" sz="1600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9%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10%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5%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046547"/>
              </p:ext>
            </p:extLst>
          </p:nvPr>
        </p:nvGraphicFramePr>
        <p:xfrm>
          <a:off x="7353591" y="4557931"/>
          <a:ext cx="7200007" cy="3362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285"/>
                <a:gridCol w="792480"/>
                <a:gridCol w="739142"/>
                <a:gridCol w="731533"/>
                <a:gridCol w="789189"/>
                <a:gridCol w="789189"/>
                <a:gridCol w="789189"/>
              </a:tblGrid>
              <a:tr h="302750">
                <a:tc gridSpan="7">
                  <a:txBody>
                    <a:bodyPr/>
                    <a:lstStyle/>
                    <a:p>
                      <a:r>
                        <a:rPr lang="en-GB" sz="1400" dirty="0" smtClean="0"/>
                        <a:t>Discount Summary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200" dirty="0" smtClean="0"/>
                        <a:t>(all deal size thresholds</a:t>
                      </a:r>
                      <a:r>
                        <a:rPr lang="en-GB" sz="1200" baseline="0" dirty="0" smtClean="0"/>
                        <a:t> are LIST in USD)</a:t>
                      </a:r>
                      <a:endParaRPr lang="en-US" sz="14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03721"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Israel</a:t>
                      </a:r>
                      <a:endParaRPr lang="en-US" sz="17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&lt;$50K</a:t>
                      </a: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$50-100K</a:t>
                      </a: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</a:tr>
              <a:tr h="303721"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</a:t>
                      </a: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</a:t>
                      </a: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</a:t>
                      </a: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L="0" marR="0" marT="43200" marB="43200"/>
                </a:tc>
              </a:tr>
              <a:tr h="189596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Aura HW/SW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 Endpoints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Voice CC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CC Apps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 FX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1S/5S)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  <a:br>
                        <a:rPr lang="en-GB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  <a:br>
                        <a:rPr lang="en-GB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4%</a:t>
                      </a:r>
                      <a:br>
                        <a:rPr lang="en-GB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4%</a:t>
                      </a:r>
                      <a:br>
                        <a:rPr lang="en-GB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</a:tr>
              <a:tr h="483129">
                <a:tc gridSpan="7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4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400" b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400" b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6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New Avaya Aura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093143"/>
              </p:ext>
            </p:extLst>
          </p:nvPr>
        </p:nvGraphicFramePr>
        <p:xfrm>
          <a:off x="424773" y="3071454"/>
          <a:ext cx="6336000" cy="1773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Partner Value Proposition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140485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 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 with applications &amp; attach services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Optionally add Video, Advanced Contact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r>
                        <a:rPr lang="en-GB" sz="17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Pod FX</a:t>
                      </a:r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95369"/>
              </p:ext>
            </p:extLst>
          </p:nvPr>
        </p:nvGraphicFramePr>
        <p:xfrm>
          <a:off x="424773" y="1721622"/>
          <a:ext cx="6336000" cy="95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Target customer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59846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/>
                        <a:t>Enterprise Greenfield or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/>
                        <a:t>Competitive Displacement</a:t>
                      </a:r>
                      <a:endParaRPr lang="en-US" sz="1700" dirty="0" smtClean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717042"/>
              </p:ext>
            </p:extLst>
          </p:nvPr>
        </p:nvGraphicFramePr>
        <p:xfrm>
          <a:off x="424773" y="5091992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Region / Area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>
                          <a:latin typeface="+mn-lt"/>
                          <a:cs typeface="Calibri" pitchFamily="34" charset="0"/>
                        </a:rPr>
                        <a:t>EMEA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748461"/>
              </p:ext>
            </p:extLst>
          </p:nvPr>
        </p:nvGraphicFramePr>
        <p:xfrm>
          <a:off x="7214796" y="1717379"/>
          <a:ext cx="7178936" cy="71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8936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Discount Summary </a:t>
                      </a:r>
                      <a:r>
                        <a:rPr lang="en-GB" sz="1300" dirty="0" smtClean="0"/>
                        <a:t>(all deal size thresholds are LIST in USD)</a:t>
                      </a:r>
                      <a:endParaRPr lang="en-US" sz="1300" dirty="0"/>
                    </a:p>
                  </a:txBody>
                  <a:tcPr marL="146304" marR="146304" marT="54864" marB="54864"/>
                </a:tc>
              </a:tr>
              <a:tr h="342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detailed discount tables by area on the next slide</a:t>
                      </a:r>
                    </a:p>
                  </a:txBody>
                  <a:tcPr marL="57600" marR="57600" marT="43200" marB="43200"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834039"/>
              </p:ext>
            </p:extLst>
          </p:nvPr>
        </p:nvGraphicFramePr>
        <p:xfrm>
          <a:off x="7215246" y="5178602"/>
          <a:ext cx="7200000" cy="2247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0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Terms</a:t>
                      </a:r>
                      <a:r>
                        <a:rPr lang="en-GB" sz="1700" baseline="0" dirty="0" smtClean="0"/>
                        <a:t> &amp; Conditions / Requirements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1878624"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 $50K List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Deal Size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least 1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Avaya Aura Core or Power User license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Discounts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 applicable to OEM products (MPG 7P) unless otherwise states, see offer definition for details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 75% /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 105% of licenses require/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have phones attached on the quote</a:t>
                      </a: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957439"/>
              </p:ext>
            </p:extLst>
          </p:nvPr>
        </p:nvGraphicFramePr>
        <p:xfrm>
          <a:off x="424773" y="5868698"/>
          <a:ext cx="6336000" cy="95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Start / End dates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59846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Start: 1 October 2015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solidFill>
                            <a:srgbClr val="FF0000"/>
                          </a:solidFill>
                          <a:latin typeface="+mn-lt"/>
                          <a:cs typeface="Calibri" pitchFamily="34" charset="0"/>
                        </a:rPr>
                        <a:t>End: 25 September 2018</a:t>
                      </a:r>
                      <a:endParaRPr lang="en-US" sz="1700" dirty="0">
                        <a:solidFill>
                          <a:srgbClr val="FF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864107"/>
              </p:ext>
            </p:extLst>
          </p:nvPr>
        </p:nvGraphicFramePr>
        <p:xfrm>
          <a:off x="424773" y="6899278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More</a:t>
                      </a:r>
                      <a:r>
                        <a:rPr lang="en-GB" sz="1700" baseline="0" dirty="0" smtClean="0"/>
                        <a:t> information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Offer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</a:rPr>
                        <a:t> Definition – click 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  <a:hlinkClick r:id="rId2"/>
                        </a:rPr>
                        <a:t>here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1661291" y="715286"/>
            <a:ext cx="2743200" cy="661117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65311" rIns="51426" bIns="65311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 smtClean="0">
                <a:solidFill>
                  <a:srgbClr val="FF0000"/>
                </a:solidFill>
              </a:rPr>
              <a:t>Extended!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1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smtClean="0"/>
              <a:t>New Avaya Aura – Detailed Discount Tables</a:t>
            </a:r>
            <a:endParaRPr lang="en-GB" sz="3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18349"/>
              </p:ext>
            </p:extLst>
          </p:nvPr>
        </p:nvGraphicFramePr>
        <p:xfrm>
          <a:off x="173903" y="1717379"/>
          <a:ext cx="7157922" cy="284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143"/>
                <a:gridCol w="1712055"/>
                <a:gridCol w="2154724"/>
              </a:tblGrid>
              <a:tr h="365760">
                <a:tc gridSpan="3">
                  <a:txBody>
                    <a:bodyPr/>
                    <a:lstStyle/>
                    <a:p>
                      <a:r>
                        <a:rPr lang="en-GB" sz="1700" dirty="0" smtClean="0"/>
                        <a:t>Discount Summary </a:t>
                      </a:r>
                      <a:r>
                        <a:rPr lang="en-GB" sz="1300" dirty="0" smtClean="0"/>
                        <a:t>(all deal size thresholds are LIST in USD)</a:t>
                      </a:r>
                      <a:endParaRPr lang="en-US" sz="13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42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MEA, Turkey</a:t>
                      </a: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&gt;$100K</a:t>
                      </a:r>
                    </a:p>
                  </a:txBody>
                  <a:tcPr marL="57600" marR="57600" marT="43200" marB="43200"/>
                </a:tc>
              </a:tr>
              <a:tr h="213465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Aura HW/SW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Voice CC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CC Apps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 FX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642108"/>
              </p:ext>
            </p:extLst>
          </p:nvPr>
        </p:nvGraphicFramePr>
        <p:xfrm>
          <a:off x="173903" y="4923497"/>
          <a:ext cx="7178938" cy="284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078"/>
                <a:gridCol w="1319790"/>
                <a:gridCol w="1661035"/>
                <a:gridCol w="1661035"/>
              </a:tblGrid>
              <a:tr h="365760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 </a:t>
                      </a:r>
                      <a:r>
                        <a:rPr lang="en-GB" sz="1300" dirty="0" smtClean="0"/>
                        <a:t>(all deal size thresholds are LIST in USD)</a:t>
                      </a:r>
                      <a:endParaRPr lang="en-US" sz="13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46304" marR="146304" marT="54864" marB="54864"/>
                </a:tc>
              </a:tr>
              <a:tr h="342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 &amp; CIS</a:t>
                      </a: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$100K-250K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&gt;$250K</a:t>
                      </a:r>
                    </a:p>
                  </a:txBody>
                  <a:tcPr marL="57600" marR="57600" marT="43200" marB="43200"/>
                </a:tc>
              </a:tr>
              <a:tr h="213465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Aura HW/SW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Voice CC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CC Apps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 FX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106196"/>
              </p:ext>
            </p:extLst>
          </p:nvPr>
        </p:nvGraphicFramePr>
        <p:xfrm>
          <a:off x="7389490" y="1741772"/>
          <a:ext cx="7178938" cy="284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078"/>
                <a:gridCol w="1319790"/>
                <a:gridCol w="1661035"/>
                <a:gridCol w="1661035"/>
              </a:tblGrid>
              <a:tr h="365760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 </a:t>
                      </a:r>
                      <a:r>
                        <a:rPr lang="en-GB" sz="1300" dirty="0" smtClean="0"/>
                        <a:t>(all deal size thresholds are LIST in USD)</a:t>
                      </a:r>
                      <a:endParaRPr lang="en-US" sz="13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46304" marR="146304" marT="54864" marB="54864"/>
                </a:tc>
              </a:tr>
              <a:tr h="342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$100K-250K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&gt;$250K</a:t>
                      </a:r>
                    </a:p>
                  </a:txBody>
                  <a:tcPr marL="57600" marR="57600" marT="43200" marB="43200"/>
                </a:tc>
              </a:tr>
              <a:tr h="213465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Aura HW/SW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Voice CC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CC Apps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 FX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APS (specific </a:t>
                      </a: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pkgs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869512"/>
              </p:ext>
            </p:extLst>
          </p:nvPr>
        </p:nvGraphicFramePr>
        <p:xfrm>
          <a:off x="7408553" y="4942897"/>
          <a:ext cx="7178938" cy="284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078"/>
                <a:gridCol w="1319790"/>
                <a:gridCol w="1661035"/>
                <a:gridCol w="1661035"/>
              </a:tblGrid>
              <a:tr h="365760">
                <a:tc gridSpan="4">
                  <a:txBody>
                    <a:bodyPr/>
                    <a:lstStyle/>
                    <a:p>
                      <a:r>
                        <a:rPr lang="en-GB" sz="1700" dirty="0" smtClean="0"/>
                        <a:t>Discount Summary </a:t>
                      </a:r>
                      <a:r>
                        <a:rPr lang="en-GB" sz="1300" dirty="0" smtClean="0"/>
                        <a:t>(all deal size thresholds are LIST in USD)</a:t>
                      </a:r>
                      <a:endParaRPr lang="en-US" sz="1300" dirty="0"/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146304" marR="146304" marT="54864" marB="54864"/>
                </a:tc>
              </a:tr>
              <a:tr h="342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Israel</a:t>
                      </a: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$50K-100K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$100K-250K</a:t>
                      </a: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&gt;$250K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</a:tr>
              <a:tr h="213465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Aura HW/SW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Voice CC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CC Apps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 FX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3200" marB="43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421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461010"/>
            <a:ext cx="12457043" cy="916306"/>
          </a:xfrm>
        </p:spPr>
        <p:txBody>
          <a:bodyPr/>
          <a:lstStyle/>
          <a:p>
            <a:r>
              <a:rPr lang="en-US" sz="3400" b="1" dirty="0" smtClean="0"/>
              <a:t>Promotion Resources &amp; Support</a:t>
            </a:r>
            <a:endParaRPr lang="en-US" sz="3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655677"/>
              </p:ext>
            </p:extLst>
          </p:nvPr>
        </p:nvGraphicFramePr>
        <p:xfrm>
          <a:off x="5608320" y="1731264"/>
          <a:ext cx="8757920" cy="2837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843"/>
                <a:gridCol w="5577077"/>
              </a:tblGrid>
              <a:tr h="4572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300" b="1" dirty="0" smtClean="0"/>
                        <a:t>Resources</a:t>
                      </a:r>
                      <a:endParaRPr lang="en-US" sz="23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46304" marR="146304" marT="54864" marB="54864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987552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 smtClean="0"/>
                        <a:t>Promotions Summary</a:t>
                      </a:r>
                      <a:r>
                        <a:rPr lang="en-US" sz="1900" b="1" baseline="0" dirty="0" smtClean="0"/>
                        <a:t> Landing Page</a:t>
                      </a:r>
                      <a:endParaRPr lang="en-US" sz="1900" b="1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https://sales.avaya.com/en/programs-promotions-special-bids</a:t>
                      </a:r>
                    </a:p>
                  </a:txBody>
                  <a:tcPr marL="146304" marR="146304" marT="54864" marB="54864" anchor="ctr"/>
                </a:tc>
              </a:tr>
              <a:tr h="987552">
                <a:tc>
                  <a:txBody>
                    <a:bodyPr/>
                    <a:lstStyle/>
                    <a:p>
                      <a:pPr algn="l"/>
                      <a:r>
                        <a:rPr lang="en-GB" sz="1900" b="1" dirty="0" smtClean="0"/>
                        <a:t>IP</a:t>
                      </a:r>
                      <a:r>
                        <a:rPr lang="en-GB" sz="1900" b="1" baseline="0" dirty="0" smtClean="0"/>
                        <a:t> Office Promotions</a:t>
                      </a:r>
                      <a:endParaRPr lang="en-US" sz="1900" b="1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https://sales.avaya.com/en/general/small-and-midmarket-business-promotions-global</a:t>
                      </a:r>
                      <a:r>
                        <a:rPr lang="en-US" sz="19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46304" marR="146304" marT="54864" marB="54864" anchor="ctr"/>
                </a:tc>
              </a:tr>
              <a:tr h="402336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 smtClean="0"/>
                        <a:t>Questions?</a:t>
                      </a:r>
                      <a:endParaRPr lang="en-US" sz="1900" b="1" dirty="0"/>
                    </a:p>
                  </a:txBody>
                  <a:tcPr marL="146304" marR="146304" marT="54864" marB="5486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b="0" dirty="0" smtClean="0">
                          <a:hlinkClick r:id="rId4"/>
                        </a:rPr>
                        <a:t>EMEAPromotions@avaya.com</a:t>
                      </a:r>
                      <a:r>
                        <a:rPr lang="en-US" sz="1900" b="0" dirty="0" smtClean="0"/>
                        <a:t> </a:t>
                      </a:r>
                      <a:endParaRPr lang="en-US" sz="1900" b="0" dirty="0"/>
                    </a:p>
                  </a:txBody>
                  <a:tcPr marL="146304" marR="146304" marT="54864" marB="54864" anchor="ctr"/>
                </a:tc>
              </a:tr>
            </a:tbl>
          </a:graphicData>
        </a:graphic>
      </p:graphicFrame>
      <p:pic>
        <p:nvPicPr>
          <p:cNvPr id="9" name="Content Placeholder 8" descr="couple working, laughing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365762" y="1920241"/>
            <a:ext cx="4972216" cy="3915270"/>
          </a:xfrm>
        </p:spPr>
      </p:pic>
    </p:spTree>
    <p:extLst>
      <p:ext uri="{BB962C8B-B14F-4D97-AF65-F5344CB8AC3E}">
        <p14:creationId xmlns:p14="http://schemas.microsoft.com/office/powerpoint/2010/main" val="657951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/>
              <a:t>Special Bid Positioning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653280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Automated Discount Check Policy</a:t>
            </a:r>
            <a:endParaRPr lang="en-US" sz="3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900" dirty="0"/>
              <a:t>Objectives</a:t>
            </a:r>
          </a:p>
          <a:p>
            <a:pPr lvl="1"/>
            <a:r>
              <a:rPr lang="en-US" sz="2900" dirty="0"/>
              <a:t>Efficiently deliver Packages &amp; Promotions priced to the market</a:t>
            </a:r>
          </a:p>
          <a:p>
            <a:pPr lvl="1"/>
            <a:r>
              <a:rPr lang="en-US" sz="2900" dirty="0"/>
              <a:t>Provide an easy to use, simple and fast process </a:t>
            </a:r>
          </a:p>
          <a:p>
            <a:r>
              <a:rPr lang="en-US" sz="2900" dirty="0"/>
              <a:t>Policy:  Effective 1 October 2016, all indirect quotes less than $250K List price (TCV) must consider Automated Discount Packages &amp; Promotions first,  before requesting a Special Bid discount</a:t>
            </a:r>
          </a:p>
          <a:p>
            <a:pPr lvl="1"/>
            <a:r>
              <a:rPr lang="en-US" sz="2900" dirty="0"/>
              <a:t>Any quote submitted for a special bid without first clicking the  </a:t>
            </a:r>
            <a:r>
              <a:rPr lang="en-US" sz="2900" dirty="0" smtClean="0"/>
              <a:t>“Apply Promotion/Program” </a:t>
            </a:r>
            <a:r>
              <a:rPr lang="en-US" sz="2900" dirty="0"/>
              <a:t>button in Avaya OneSource will be rejected</a:t>
            </a:r>
          </a:p>
          <a:p>
            <a:r>
              <a:rPr lang="en-US" sz="2900" dirty="0"/>
              <a:t>Flexibility:  If after considering the Automated Discount Packages &amp; Promotions, a special bid may be submitted for consideration</a:t>
            </a:r>
          </a:p>
          <a:p>
            <a:pPr lvl="1"/>
            <a:r>
              <a:rPr lang="en-US" sz="2900" dirty="0"/>
              <a:t>A special bid request should describe why a different discount is needed to win the deal, rather than what has been offered with the Automated Discount Packages &amp; Promotions</a:t>
            </a:r>
          </a:p>
        </p:txBody>
      </p:sp>
    </p:spTree>
    <p:extLst>
      <p:ext uri="{BB962C8B-B14F-4D97-AF65-F5344CB8AC3E}">
        <p14:creationId xmlns:p14="http://schemas.microsoft.com/office/powerpoint/2010/main" val="3550735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0" y="521658"/>
            <a:ext cx="13604966" cy="1005840"/>
          </a:xfrm>
        </p:spPr>
        <p:txBody>
          <a:bodyPr/>
          <a:lstStyle/>
          <a:p>
            <a:r>
              <a:rPr lang="en-GB" sz="3400" dirty="0" smtClean="0"/>
              <a:t>Applying for a Special bid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1737360"/>
            <a:ext cx="13196750" cy="5669280"/>
          </a:xfrm>
        </p:spPr>
        <p:txBody>
          <a:bodyPr>
            <a:normAutofit fontScale="85000" lnSpcReduction="10000"/>
          </a:bodyPr>
          <a:lstStyle/>
          <a:p>
            <a:r>
              <a:rPr lang="en-GB" sz="3300" dirty="0" smtClean="0"/>
              <a:t>Pre-requisites:</a:t>
            </a:r>
          </a:p>
          <a:p>
            <a:pPr lvl="1"/>
            <a:r>
              <a:rPr lang="en-GB" sz="2800" dirty="0"/>
              <a:t>There must be an existing opportunity in SFDC at Sales Stage 2 or higher</a:t>
            </a:r>
          </a:p>
          <a:p>
            <a:pPr lvl="1"/>
            <a:r>
              <a:rPr lang="en-GB" sz="2800" dirty="0"/>
              <a:t>A1S quote must be associated with this opportunity</a:t>
            </a:r>
          </a:p>
          <a:p>
            <a:pPr lvl="1"/>
            <a:r>
              <a:rPr lang="en-GB" sz="2800" dirty="0" smtClean="0"/>
              <a:t>A1S quote must be in Ready to Order status and Promotion already applied (see slide 3)</a:t>
            </a:r>
          </a:p>
          <a:p>
            <a:r>
              <a:rPr lang="en-GB" sz="3300" dirty="0" smtClean="0"/>
              <a:t>High Level Process </a:t>
            </a:r>
            <a:r>
              <a:rPr lang="en-GB" sz="3300" i="1" dirty="0" smtClean="0"/>
              <a:t>(see </a:t>
            </a:r>
            <a:r>
              <a:rPr lang="en-GB" sz="3300" i="1" dirty="0" smtClean="0">
                <a:hlinkClick r:id="rId2"/>
              </a:rPr>
              <a:t>Job Aid</a:t>
            </a:r>
            <a:r>
              <a:rPr lang="en-GB" sz="3300" i="1" dirty="0" smtClean="0"/>
              <a:t> for full details):</a:t>
            </a:r>
          </a:p>
          <a:p>
            <a:pPr lvl="1"/>
            <a:r>
              <a:rPr lang="en-GB" sz="2800" dirty="0"/>
              <a:t>Click on the “A1S Special Bid” button in A1S</a:t>
            </a:r>
          </a:p>
          <a:p>
            <a:pPr lvl="1"/>
            <a:r>
              <a:rPr lang="en-GB" sz="2800" dirty="0" smtClean="0"/>
              <a:t>Fill-out the presented A1S Special Bid screen</a:t>
            </a:r>
          </a:p>
          <a:p>
            <a:pPr lvl="2"/>
            <a:r>
              <a:rPr lang="en-GB" sz="2400" dirty="0" smtClean="0"/>
              <a:t>Request Details</a:t>
            </a:r>
          </a:p>
          <a:p>
            <a:pPr lvl="2"/>
            <a:r>
              <a:rPr lang="en-GB" sz="2400" dirty="0" smtClean="0"/>
              <a:t>Attachments (if required)</a:t>
            </a:r>
            <a:endParaRPr lang="en-GB" sz="2400" dirty="0"/>
          </a:p>
          <a:p>
            <a:pPr lvl="1"/>
            <a:r>
              <a:rPr lang="en-GB" sz="2800" dirty="0" smtClean="0"/>
              <a:t>Tier 1: Click on “Submit for Endorsement” button  - Special Bid is submitted</a:t>
            </a:r>
          </a:p>
          <a:p>
            <a:pPr lvl="1"/>
            <a:r>
              <a:rPr lang="en-GB" sz="2800" dirty="0" smtClean="0"/>
              <a:t>Tier 2: Click on “Submit for review” button – request sent to distributor for review</a:t>
            </a:r>
          </a:p>
          <a:p>
            <a:pPr lvl="1"/>
            <a:r>
              <a:rPr lang="en-GB" sz="2800" dirty="0" smtClean="0"/>
              <a:t>Distributor: Click </a:t>
            </a:r>
            <a:r>
              <a:rPr lang="en-GB" sz="2800" dirty="0"/>
              <a:t>on “Submit for Endorsement” button  - Special Bid is </a:t>
            </a:r>
            <a:r>
              <a:rPr lang="en-GB" sz="2800" dirty="0" smtClean="0"/>
              <a:t>submitted</a:t>
            </a:r>
          </a:p>
          <a:p>
            <a:pPr lvl="1"/>
            <a:r>
              <a:rPr lang="en-GB" sz="2800" dirty="0" smtClean="0"/>
              <a:t>Special Bid request is then considered by Avaya</a:t>
            </a:r>
          </a:p>
          <a:p>
            <a:pPr lvl="1"/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1178127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530730" y="4228498"/>
            <a:ext cx="2516429" cy="641787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prstClr val="white"/>
                </a:solidFill>
              </a:rPr>
              <a:t>MM 3000</a:t>
            </a:r>
            <a:endParaRPr lang="en-US" sz="2000" dirty="0">
              <a:solidFill>
                <a:prstClr val="white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100" dirty="0" smtClean="0">
                <a:solidFill>
                  <a:prstClr val="white"/>
                </a:solidFill>
              </a:rPr>
              <a:t>(150 – 3,000 </a:t>
            </a:r>
            <a:r>
              <a:rPr lang="en-US" sz="1100" dirty="0">
                <a:solidFill>
                  <a:prstClr val="white"/>
                </a:solidFill>
              </a:rPr>
              <a:t>users</a:t>
            </a:r>
            <a:r>
              <a:rPr lang="en-US" sz="1100" dirty="0" smtClean="0">
                <a:solidFill>
                  <a:prstClr val="white"/>
                </a:solidFill>
              </a:rPr>
              <a:t>)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19" y="5698820"/>
            <a:ext cx="2516429" cy="74497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prstClr val="white"/>
                </a:solidFill>
              </a:rPr>
              <a:t>Cloud Legacy Migration</a:t>
            </a:r>
          </a:p>
          <a:p>
            <a:pPr algn="ctr">
              <a:lnSpc>
                <a:spcPct val="90000"/>
              </a:lnSpc>
            </a:pPr>
            <a:r>
              <a:rPr lang="en-GB" sz="1100" dirty="0">
                <a:solidFill>
                  <a:prstClr val="white"/>
                </a:solidFill>
              </a:rPr>
              <a:t>(Registered Partners)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41930" y="4936275"/>
            <a:ext cx="2516429" cy="68227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prstClr val="white"/>
                </a:solidFill>
              </a:rPr>
              <a:t>Fast Start 2018 – Cloud </a:t>
            </a:r>
            <a:r>
              <a:rPr lang="en-US" sz="1400" i="1" dirty="0" smtClean="0">
                <a:solidFill>
                  <a:prstClr val="white"/>
                </a:solidFill>
              </a:rPr>
              <a:t>(</a:t>
            </a:r>
            <a:r>
              <a:rPr lang="en-US" sz="1400" i="1" dirty="0" err="1" smtClean="0">
                <a:solidFill>
                  <a:prstClr val="white"/>
                </a:solidFill>
              </a:rPr>
              <a:t>fka</a:t>
            </a:r>
            <a:r>
              <a:rPr lang="en-US" sz="1400" i="1" dirty="0" smtClean="0">
                <a:solidFill>
                  <a:prstClr val="white"/>
                </a:solidFill>
              </a:rPr>
              <a:t> Ignite)</a:t>
            </a:r>
            <a:endParaRPr lang="en-US" sz="1400" i="1" dirty="0">
              <a:solidFill>
                <a:prstClr val="white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sz="1100" dirty="0">
                <a:solidFill>
                  <a:prstClr val="white"/>
                </a:solidFill>
              </a:rPr>
              <a:t>(Registered Partners)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7179" y="-121332"/>
            <a:ext cx="13167360" cy="1005840"/>
          </a:xfrm>
        </p:spPr>
        <p:txBody>
          <a:bodyPr/>
          <a:lstStyle/>
          <a:p>
            <a:r>
              <a:rPr lang="en-US" sz="3400" dirty="0" smtClean="0"/>
              <a:t>FY18 </a:t>
            </a:r>
            <a:r>
              <a:rPr lang="en-US" sz="3400" dirty="0"/>
              <a:t>Automated Discount </a:t>
            </a:r>
            <a:r>
              <a:rPr lang="en-US" sz="3400" dirty="0" smtClean="0"/>
              <a:t>Portfolio - EMEA</a:t>
            </a:r>
            <a:endParaRPr lang="en-US" sz="3400" dirty="0"/>
          </a:p>
        </p:txBody>
      </p:sp>
      <p:sp>
        <p:nvSpPr>
          <p:cNvPr id="6" name="Rectangle 5"/>
          <p:cNvSpPr/>
          <p:nvPr/>
        </p:nvSpPr>
        <p:spPr>
          <a:xfrm>
            <a:off x="365760" y="852093"/>
            <a:ext cx="14020800" cy="91139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US" sz="2300" u="sng" dirty="0">
                <a:solidFill>
                  <a:prstClr val="white"/>
                </a:solidFill>
              </a:rPr>
              <a:t>Automate NOW</a:t>
            </a:r>
          </a:p>
          <a:p>
            <a:pPr marL="408194" indent="-408194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white"/>
                </a:solidFill>
              </a:rPr>
              <a:t>Simplified offer structure</a:t>
            </a:r>
          </a:p>
          <a:p>
            <a:pPr marL="408194" indent="-408194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white"/>
                </a:solidFill>
              </a:rPr>
              <a:t>Short Term Promotions will be added for targeted Opportunities during the year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620" y="2646234"/>
            <a:ext cx="2516429" cy="719077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prstClr val="white"/>
                </a:solidFill>
              </a:rPr>
              <a:t>SMB 30 </a:t>
            </a:r>
          </a:p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prstClr val="white"/>
                </a:solidFill>
              </a:rPr>
              <a:t>(&lt; 30 users</a:t>
            </a:r>
            <a:r>
              <a:rPr lang="en-US" sz="1100" dirty="0" smtClean="0">
                <a:solidFill>
                  <a:prstClr val="white"/>
                </a:solidFill>
              </a:rPr>
              <a:t>)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11133" y="2645220"/>
            <a:ext cx="2516429" cy="720091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prstClr val="white"/>
                </a:solidFill>
              </a:rPr>
              <a:t>Phone NOW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11133" y="5049120"/>
            <a:ext cx="2516429" cy="581203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prstClr val="white"/>
                </a:solidFill>
              </a:rPr>
              <a:t>NPV NOW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11133" y="3462684"/>
            <a:ext cx="2516429" cy="700014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prstClr val="white"/>
                </a:solidFill>
              </a:rPr>
              <a:t>Video NOW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17946" y="2645220"/>
            <a:ext cx="2516429" cy="72009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prstClr val="white"/>
                </a:solidFill>
              </a:rPr>
              <a:t>Network NOW</a:t>
            </a:r>
          </a:p>
          <a:p>
            <a:pPr algn="ctr">
              <a:lnSpc>
                <a:spcPct val="90000"/>
              </a:lnSpc>
            </a:pP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17946" y="4245054"/>
            <a:ext cx="2516429" cy="612693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prstClr val="white"/>
                </a:solidFill>
              </a:rPr>
              <a:t>ACE </a:t>
            </a:r>
            <a:r>
              <a:rPr lang="en-US" sz="2000" dirty="0" err="1">
                <a:solidFill>
                  <a:prstClr val="white"/>
                </a:solidFill>
              </a:rPr>
              <a:t>Fx</a:t>
            </a:r>
            <a:r>
              <a:rPr lang="en-US" sz="2000" dirty="0">
                <a:solidFill>
                  <a:prstClr val="white"/>
                </a:solidFill>
              </a:rPr>
              <a:t> Select</a:t>
            </a:r>
          </a:p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prstClr val="white"/>
                </a:solidFill>
              </a:rPr>
              <a:t>(Registered Partners</a:t>
            </a:r>
            <a:r>
              <a:rPr lang="en-US" sz="1100" dirty="0" smtClean="0">
                <a:solidFill>
                  <a:prstClr val="white"/>
                </a:solidFill>
              </a:rPr>
              <a:t>)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17946" y="3462684"/>
            <a:ext cx="2516429" cy="700014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prstClr val="white"/>
                </a:solidFill>
              </a:rPr>
              <a:t>Fabric </a:t>
            </a:r>
            <a:r>
              <a:rPr lang="en-US" sz="2000" dirty="0" smtClean="0">
                <a:solidFill>
                  <a:prstClr val="white"/>
                </a:solidFill>
              </a:rPr>
              <a:t>NOW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5762" y="7837714"/>
            <a:ext cx="14020802" cy="39188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prstClr val="white"/>
                </a:solidFill>
              </a:rPr>
              <a:t>Automated Discount  Check Special Bid Policy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24758" y="2645220"/>
            <a:ext cx="2516429" cy="720091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prstClr val="white"/>
                </a:solidFill>
              </a:rPr>
              <a:t>Engage NOW </a:t>
            </a:r>
          </a:p>
          <a:p>
            <a:pPr algn="ctr">
              <a:lnSpc>
                <a:spcPct val="90000"/>
              </a:lnSpc>
            </a:pPr>
            <a:r>
              <a:rPr lang="en-US" sz="1100" dirty="0" smtClean="0">
                <a:solidFill>
                  <a:prstClr val="white"/>
                </a:solidFill>
              </a:rPr>
              <a:t>(Aura Upgrades </a:t>
            </a:r>
            <a:r>
              <a:rPr lang="en-US" sz="1100" dirty="0">
                <a:solidFill>
                  <a:prstClr val="white"/>
                </a:solidFill>
              </a:rPr>
              <a:t>and </a:t>
            </a:r>
            <a:r>
              <a:rPr lang="en-US" sz="1100" dirty="0" smtClean="0">
                <a:solidFill>
                  <a:prstClr val="white"/>
                </a:solidFill>
              </a:rPr>
              <a:t> CS1K Migrations</a:t>
            </a:r>
            <a:r>
              <a:rPr lang="en-US" sz="1100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24758" y="3447123"/>
            <a:ext cx="2501189" cy="652676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prstClr val="white"/>
                </a:solidFill>
              </a:rPr>
              <a:t>New Avaya Aura</a:t>
            </a:r>
          </a:p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prstClr val="white"/>
                </a:solidFill>
              </a:rPr>
              <a:t>(New Systems)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31571" y="1845117"/>
            <a:ext cx="2516429" cy="73152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US" sz="2300" dirty="0">
                <a:solidFill>
                  <a:prstClr val="white"/>
                </a:solidFill>
              </a:rPr>
              <a:t>Mid-Market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324758" y="1845117"/>
            <a:ext cx="2516429" cy="73152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US" sz="2300" dirty="0">
                <a:solidFill>
                  <a:prstClr val="white"/>
                </a:solidFill>
              </a:rPr>
              <a:t>Enterprise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17946" y="1845117"/>
            <a:ext cx="2516429" cy="73152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US" sz="2300" dirty="0">
                <a:solidFill>
                  <a:prstClr val="white"/>
                </a:solidFill>
              </a:rPr>
              <a:t>Networking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911133" y="1845117"/>
            <a:ext cx="2516429" cy="73152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US" sz="2300" dirty="0">
                <a:solidFill>
                  <a:prstClr val="white"/>
                </a:solidFill>
              </a:rPr>
              <a:t>Adjunct Apps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1704320" y="1845117"/>
            <a:ext cx="2516429" cy="73152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US" sz="2300" dirty="0">
                <a:solidFill>
                  <a:prstClr val="white"/>
                </a:solidFill>
              </a:rPr>
              <a:t>In Development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65760" y="852093"/>
            <a:ext cx="14020800" cy="737750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12080989" y="7246340"/>
            <a:ext cx="292608" cy="292608"/>
          </a:xfrm>
          <a:prstGeom prst="star5">
            <a:avLst/>
          </a:prstGeom>
          <a:solidFill>
            <a:srgbClr val="FFFF00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84680" y="7267784"/>
            <a:ext cx="1463040" cy="438912"/>
          </a:xfrm>
          <a:prstGeom prst="rect">
            <a:avLst/>
          </a:prstGeom>
          <a:noFill/>
        </p:spPr>
        <p:txBody>
          <a:bodyPr wrap="none" lIns="130622" tIns="65311" rIns="130622" bIns="65311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323232"/>
                </a:solidFill>
              </a:rPr>
              <a:t>New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75136" y="5725975"/>
            <a:ext cx="292608" cy="29260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84680" y="5724737"/>
            <a:ext cx="1463040" cy="438912"/>
          </a:xfrm>
          <a:prstGeom prst="rect">
            <a:avLst/>
          </a:prstGeom>
          <a:noFill/>
        </p:spPr>
        <p:txBody>
          <a:bodyPr wrap="none" lIns="130622" tIns="65311" rIns="130622" bIns="65311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323232"/>
                </a:solidFill>
              </a:rPr>
              <a:t>Promo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075136" y="4900734"/>
            <a:ext cx="292608" cy="292608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410799" y="4827582"/>
            <a:ext cx="1463040" cy="892117"/>
          </a:xfrm>
          <a:prstGeom prst="rect">
            <a:avLst/>
          </a:prstGeom>
          <a:noFill/>
        </p:spPr>
        <p:txBody>
          <a:bodyPr wrap="none" lIns="130622" tIns="65311" rIns="130622" bIns="65311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323232"/>
                </a:solidFill>
              </a:rPr>
              <a:t>Packages &amp;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323232"/>
                </a:solidFill>
              </a:rPr>
              <a:t>Partner Growth 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323232"/>
                </a:solidFill>
              </a:rPr>
              <a:t>Commitments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696486" y="2645220"/>
            <a:ext cx="2516429" cy="72009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prstClr val="white"/>
                </a:solidFill>
              </a:rPr>
              <a:t>New Promos TBD</a:t>
            </a:r>
          </a:p>
        </p:txBody>
      </p:sp>
      <p:sp>
        <p:nvSpPr>
          <p:cNvPr id="45" name="5-Point Star 44"/>
          <p:cNvSpPr/>
          <p:nvPr/>
        </p:nvSpPr>
        <p:spPr>
          <a:xfrm>
            <a:off x="2717853" y="4439488"/>
            <a:ext cx="292608" cy="292608"/>
          </a:xfrm>
          <a:prstGeom prst="star5">
            <a:avLst/>
          </a:prstGeom>
          <a:solidFill>
            <a:srgbClr val="FFFF00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080575" y="6384574"/>
            <a:ext cx="292608" cy="292608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373789" y="6301690"/>
            <a:ext cx="1931129" cy="871497"/>
          </a:xfrm>
          <a:prstGeom prst="rect">
            <a:avLst/>
          </a:prstGeom>
          <a:noFill/>
        </p:spPr>
        <p:txBody>
          <a:bodyPr wrap="none" lIns="130622" tIns="65311" rIns="130622" bIns="65311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323232"/>
                </a:solidFill>
              </a:rPr>
              <a:t>Networking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323232"/>
                </a:solidFill>
              </a:rPr>
              <a:t>Package controlled </a:t>
            </a:r>
            <a:endParaRPr lang="en-GB" sz="1700" dirty="0" smtClean="0">
              <a:solidFill>
                <a:srgbClr val="32323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700" dirty="0" smtClean="0">
                <a:solidFill>
                  <a:srgbClr val="323232"/>
                </a:solidFill>
              </a:rPr>
              <a:t>by Extreme</a:t>
            </a:r>
            <a:endParaRPr lang="en-US" sz="1700" dirty="0">
              <a:solidFill>
                <a:srgbClr val="32323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905873" y="4261490"/>
            <a:ext cx="2516429" cy="70001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GB" sz="2000" dirty="0" smtClean="0">
                <a:solidFill>
                  <a:prstClr val="white"/>
                </a:solidFill>
              </a:rPr>
              <a:t>Legacy </a:t>
            </a:r>
            <a:r>
              <a:rPr lang="en-GB" sz="2000" dirty="0" err="1" smtClean="0">
                <a:solidFill>
                  <a:prstClr val="white"/>
                </a:solidFill>
              </a:rPr>
              <a:t>Scopia</a:t>
            </a:r>
            <a:r>
              <a:rPr lang="en-GB" sz="2000" dirty="0" smtClean="0">
                <a:solidFill>
                  <a:prstClr val="white"/>
                </a:solidFill>
              </a:rPr>
              <a:t> to Equinox Loyalty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14401" y="3435465"/>
            <a:ext cx="2516429" cy="732673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prstClr val="white"/>
                </a:solidFill>
              </a:rPr>
              <a:t>SMB </a:t>
            </a:r>
            <a:r>
              <a:rPr lang="en-US" sz="2000" dirty="0" smtClean="0">
                <a:solidFill>
                  <a:prstClr val="white"/>
                </a:solidFill>
              </a:rPr>
              <a:t>150 </a:t>
            </a:r>
            <a:endParaRPr lang="en-US" sz="2000" dirty="0">
              <a:solidFill>
                <a:prstClr val="white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100" dirty="0" smtClean="0">
                <a:solidFill>
                  <a:prstClr val="white"/>
                </a:solidFill>
              </a:rPr>
              <a:t>( </a:t>
            </a:r>
            <a:r>
              <a:rPr lang="en-US" sz="1100" dirty="0">
                <a:solidFill>
                  <a:prstClr val="white"/>
                </a:solidFill>
              </a:rPr>
              <a:t>30 </a:t>
            </a:r>
            <a:r>
              <a:rPr lang="en-US" sz="1100" dirty="0" smtClean="0">
                <a:solidFill>
                  <a:prstClr val="white"/>
                </a:solidFill>
              </a:rPr>
              <a:t>– 150 users)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57" name="5-Point Star 56"/>
          <p:cNvSpPr/>
          <p:nvPr/>
        </p:nvSpPr>
        <p:spPr>
          <a:xfrm>
            <a:off x="2706963" y="3808096"/>
            <a:ext cx="292608" cy="292608"/>
          </a:xfrm>
          <a:prstGeom prst="star5">
            <a:avLst/>
          </a:prstGeom>
          <a:solidFill>
            <a:srgbClr val="FFFF00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8893" y="6539957"/>
            <a:ext cx="2520611" cy="693411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prstClr val="white"/>
                </a:solidFill>
              </a:rPr>
              <a:t>IPO Expansions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08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98" descr="subtle gray background"/>
          <p:cNvPicPr>
            <a:picLocks noChangeAspect="1" noChangeArrowheads="1"/>
          </p:cNvPicPr>
          <p:nvPr/>
        </p:nvPicPr>
        <p:blipFill>
          <a:blip r:embed="rId3" cstate="print"/>
          <a:srcRect t="5840"/>
          <a:stretch>
            <a:fillRect/>
          </a:stretch>
        </p:blipFill>
        <p:spPr bwMode="auto">
          <a:xfrm>
            <a:off x="0" y="6102221"/>
            <a:ext cx="14630400" cy="21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2564131"/>
            <a:ext cx="14630400" cy="31051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2127379"/>
            <a:ext cx="14630400" cy="0"/>
          </a:xfrm>
          <a:prstGeom prst="line">
            <a:avLst/>
          </a:prstGeom>
          <a:ln w="381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6102221"/>
            <a:ext cx="14630400" cy="0"/>
          </a:xfrm>
          <a:prstGeom prst="line">
            <a:avLst/>
          </a:prstGeom>
          <a:ln w="381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41"/>
          <a:stretch/>
        </p:blipFill>
        <p:spPr>
          <a:xfrm>
            <a:off x="4089243" y="6322102"/>
            <a:ext cx="5898155" cy="1026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219" y="917645"/>
            <a:ext cx="6912768" cy="950506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noAutofit/>
          </a:bodyPr>
          <a:lstStyle/>
          <a:p>
            <a:pPr>
              <a:lnSpc>
                <a:spcPct val="90000"/>
              </a:lnSpc>
            </a:pPr>
            <a:endParaRPr lang="en-US" sz="63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460" y="2820155"/>
            <a:ext cx="9581480" cy="3025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Questions ?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3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897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531" y="207312"/>
            <a:ext cx="13167360" cy="1005840"/>
          </a:xfrm>
        </p:spPr>
        <p:txBody>
          <a:bodyPr/>
          <a:lstStyle/>
          <a:p>
            <a:r>
              <a:rPr lang="en-GB" sz="3400" dirty="0" smtClean="0"/>
              <a:t>Q1FY18 Automated </a:t>
            </a:r>
            <a:r>
              <a:rPr lang="en-GB" sz="3400" dirty="0"/>
              <a:t>Discount </a:t>
            </a:r>
            <a:r>
              <a:rPr lang="en-GB" sz="3400" dirty="0" smtClean="0"/>
              <a:t>Portfolio Update Summary - EMEA</a:t>
            </a:r>
            <a:endParaRPr lang="en-US" sz="3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5462" y="1326867"/>
            <a:ext cx="14105709" cy="6798391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GB" sz="2300" b="1" dirty="0"/>
              <a:t>Small Business &amp; Mid Market</a:t>
            </a:r>
          </a:p>
          <a:p>
            <a:pPr lvl="1">
              <a:lnSpc>
                <a:spcPct val="70000"/>
              </a:lnSpc>
            </a:pPr>
            <a:r>
              <a:rPr lang="en-GB" sz="2100" b="1" dirty="0" smtClean="0">
                <a:solidFill>
                  <a:srgbClr val="FF0000"/>
                </a:solidFill>
              </a:rPr>
              <a:t>NEW! </a:t>
            </a:r>
            <a:r>
              <a:rPr lang="en-GB" sz="2100" dirty="0" smtClean="0">
                <a:solidFill>
                  <a:srgbClr val="FF0000"/>
                </a:solidFill>
              </a:rPr>
              <a:t>SMB150 (including Cloud) Level 1&amp;2 competitive offering in the 30-150 user space through to Sep’18 </a:t>
            </a:r>
          </a:p>
          <a:p>
            <a:pPr lvl="1">
              <a:lnSpc>
                <a:spcPct val="70000"/>
              </a:lnSpc>
            </a:pPr>
            <a:r>
              <a:rPr lang="en-GB" sz="2100" b="1" dirty="0" smtClean="0">
                <a:solidFill>
                  <a:srgbClr val="FF0000"/>
                </a:solidFill>
              </a:rPr>
              <a:t>NEW!</a:t>
            </a:r>
            <a:r>
              <a:rPr lang="en-GB" sz="2100" b="1" dirty="0" smtClean="0"/>
              <a:t> </a:t>
            </a:r>
            <a:r>
              <a:rPr lang="en-GB" sz="2100" dirty="0" smtClean="0">
                <a:solidFill>
                  <a:srgbClr val="FF0000"/>
                </a:solidFill>
              </a:rPr>
              <a:t>MM3000 (including Cloud</a:t>
            </a:r>
            <a:r>
              <a:rPr lang="en-GB" sz="2100" dirty="0">
                <a:solidFill>
                  <a:srgbClr val="FF0000"/>
                </a:solidFill>
              </a:rPr>
              <a:t>) </a:t>
            </a:r>
            <a:r>
              <a:rPr lang="en-GB" sz="2100" dirty="0" smtClean="0">
                <a:solidFill>
                  <a:srgbClr val="FF0000"/>
                </a:solidFill>
              </a:rPr>
              <a:t>Level </a:t>
            </a:r>
            <a:r>
              <a:rPr lang="en-GB" sz="2100" dirty="0">
                <a:solidFill>
                  <a:srgbClr val="FF0000"/>
                </a:solidFill>
              </a:rPr>
              <a:t>1&amp;2 competitive offering in the </a:t>
            </a:r>
            <a:r>
              <a:rPr lang="en-GB" sz="2100" dirty="0" smtClean="0">
                <a:solidFill>
                  <a:srgbClr val="FF0000"/>
                </a:solidFill>
              </a:rPr>
              <a:t>150-3K </a:t>
            </a:r>
            <a:r>
              <a:rPr lang="en-GB" sz="2100" dirty="0">
                <a:solidFill>
                  <a:srgbClr val="FF0000"/>
                </a:solidFill>
              </a:rPr>
              <a:t>user space through </a:t>
            </a:r>
            <a:r>
              <a:rPr lang="en-GB" sz="2100" dirty="0" smtClean="0">
                <a:solidFill>
                  <a:srgbClr val="FF0000"/>
                </a:solidFill>
              </a:rPr>
              <a:t>to Sep’18</a:t>
            </a:r>
          </a:p>
          <a:p>
            <a:pPr lvl="1">
              <a:lnSpc>
                <a:spcPct val="70000"/>
              </a:lnSpc>
            </a:pPr>
            <a:r>
              <a:rPr lang="en-GB" sz="2100" b="1" dirty="0" smtClean="0">
                <a:solidFill>
                  <a:srgbClr val="FF0000"/>
                </a:solidFill>
              </a:rPr>
              <a:t>Extended! </a:t>
            </a:r>
            <a:r>
              <a:rPr lang="en-GB" sz="2100" dirty="0">
                <a:solidFill>
                  <a:srgbClr val="FF0000"/>
                </a:solidFill>
              </a:rPr>
              <a:t>IPO </a:t>
            </a:r>
            <a:r>
              <a:rPr lang="en-GB" sz="2100" dirty="0" smtClean="0">
                <a:solidFill>
                  <a:srgbClr val="FF0000"/>
                </a:solidFill>
              </a:rPr>
              <a:t>Expansions through to Sep’18</a:t>
            </a:r>
            <a:endParaRPr lang="en-GB" sz="2100" dirty="0" smtClean="0">
              <a:solidFill>
                <a:srgbClr val="FF0000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sz="2100" b="1" dirty="0" smtClean="0">
                <a:solidFill>
                  <a:srgbClr val="FF0000"/>
                </a:solidFill>
              </a:rPr>
              <a:t>Continues</a:t>
            </a:r>
            <a:r>
              <a:rPr lang="en-GB" sz="2100" dirty="0" smtClean="0"/>
              <a:t> </a:t>
            </a:r>
            <a:r>
              <a:rPr lang="en-GB" sz="2100" dirty="0"/>
              <a:t>SMB30 (including Cloud</a:t>
            </a:r>
            <a:r>
              <a:rPr lang="en-GB" sz="2100" dirty="0" smtClean="0"/>
              <a:t>), </a:t>
            </a:r>
            <a:r>
              <a:rPr lang="en-GB" sz="2100" dirty="0">
                <a:solidFill>
                  <a:srgbClr val="FF0000"/>
                </a:solidFill>
              </a:rPr>
              <a:t>rese</a:t>
            </a:r>
            <a:r>
              <a:rPr lang="en-GB" sz="2100" dirty="0" smtClean="0">
                <a:solidFill>
                  <a:srgbClr val="FF0000"/>
                </a:solidFill>
              </a:rPr>
              <a:t>ller </a:t>
            </a:r>
            <a:r>
              <a:rPr lang="en-GB" sz="2100" dirty="0">
                <a:solidFill>
                  <a:srgbClr val="FF0000"/>
                </a:solidFill>
              </a:rPr>
              <a:t>registration no longer required</a:t>
            </a:r>
          </a:p>
          <a:p>
            <a:pPr lvl="1">
              <a:lnSpc>
                <a:spcPct val="70000"/>
              </a:lnSpc>
            </a:pPr>
            <a:r>
              <a:rPr lang="en-GB" sz="2100" b="1" dirty="0">
                <a:solidFill>
                  <a:srgbClr val="FF0000"/>
                </a:solidFill>
              </a:rPr>
              <a:t>Continues</a:t>
            </a:r>
            <a:r>
              <a:rPr lang="en-GB" sz="2100" dirty="0">
                <a:solidFill>
                  <a:srgbClr val="FF0000"/>
                </a:solidFill>
              </a:rPr>
              <a:t> </a:t>
            </a:r>
            <a:r>
              <a:rPr lang="en-GB" sz="2100" dirty="0"/>
              <a:t>Cloud Legacy Migration and</a:t>
            </a:r>
            <a:r>
              <a:rPr lang="en-GB" sz="2100" dirty="0" smtClean="0">
                <a:solidFill>
                  <a:srgbClr val="FF0000"/>
                </a:solidFill>
              </a:rPr>
              <a:t> Fast </a:t>
            </a:r>
            <a:r>
              <a:rPr lang="en-GB" sz="2100" dirty="0">
                <a:solidFill>
                  <a:srgbClr val="FF0000"/>
                </a:solidFill>
              </a:rPr>
              <a:t>Start 2018 (</a:t>
            </a:r>
            <a:r>
              <a:rPr lang="en-GB" sz="2100" dirty="0" err="1">
                <a:solidFill>
                  <a:srgbClr val="FF0000"/>
                </a:solidFill>
              </a:rPr>
              <a:t>fka</a:t>
            </a:r>
            <a:r>
              <a:rPr lang="en-GB" sz="2100" dirty="0">
                <a:solidFill>
                  <a:srgbClr val="FF0000"/>
                </a:solidFill>
              </a:rPr>
              <a:t> </a:t>
            </a:r>
            <a:r>
              <a:rPr lang="en-GB" sz="2100" dirty="0" smtClean="0">
                <a:solidFill>
                  <a:srgbClr val="FF0000"/>
                </a:solidFill>
              </a:rPr>
              <a:t>Ignite), availability increased to 6 months</a:t>
            </a:r>
            <a:endParaRPr lang="en-GB" sz="2100" dirty="0">
              <a:solidFill>
                <a:srgbClr val="FF0000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sz="2100" b="1" dirty="0" smtClean="0">
                <a:solidFill>
                  <a:srgbClr val="FF0000"/>
                </a:solidFill>
              </a:rPr>
              <a:t>Expired</a:t>
            </a:r>
            <a:r>
              <a:rPr lang="en-GB" sz="2100" dirty="0" smtClean="0"/>
              <a:t> </a:t>
            </a:r>
            <a:r>
              <a:rPr lang="en-GB" sz="2100" dirty="0" smtClean="0">
                <a:solidFill>
                  <a:srgbClr val="FF0000"/>
                </a:solidFill>
              </a:rPr>
              <a:t>IP Office Growth, SMB 100, IPOCC </a:t>
            </a:r>
            <a:r>
              <a:rPr lang="en-GB" sz="2100" dirty="0">
                <a:solidFill>
                  <a:srgbClr val="FF0000"/>
                </a:solidFill>
              </a:rPr>
              <a:t>NOW  </a:t>
            </a:r>
            <a:r>
              <a:rPr lang="en-GB" sz="2100" dirty="0" smtClean="0">
                <a:solidFill>
                  <a:srgbClr val="FF0000"/>
                </a:solidFill>
              </a:rPr>
              <a:t>and </a:t>
            </a:r>
            <a:r>
              <a:rPr lang="en-GB" sz="2100" dirty="0" err="1" smtClean="0">
                <a:solidFill>
                  <a:srgbClr val="FF0000"/>
                </a:solidFill>
              </a:rPr>
              <a:t>MidMarket</a:t>
            </a:r>
            <a:r>
              <a:rPr lang="en-GB" sz="2100" dirty="0" smtClean="0">
                <a:solidFill>
                  <a:srgbClr val="FF0000"/>
                </a:solidFill>
              </a:rPr>
              <a:t> Select</a:t>
            </a:r>
            <a:endParaRPr lang="en-GB" sz="2100" dirty="0">
              <a:solidFill>
                <a:srgbClr val="FF0000"/>
              </a:solidFill>
            </a:endParaRPr>
          </a:p>
          <a:p>
            <a:pPr>
              <a:lnSpc>
                <a:spcPct val="70000"/>
              </a:lnSpc>
            </a:pPr>
            <a:r>
              <a:rPr lang="en-GB" sz="2300" b="1" dirty="0" smtClean="0"/>
              <a:t>Enterprise</a:t>
            </a:r>
            <a:endParaRPr lang="en-GB" sz="2300" b="1" dirty="0"/>
          </a:p>
          <a:p>
            <a:pPr lvl="1">
              <a:lnSpc>
                <a:spcPct val="70000"/>
              </a:lnSpc>
            </a:pPr>
            <a:r>
              <a:rPr lang="en-GB" sz="2100" b="1" dirty="0" smtClean="0">
                <a:solidFill>
                  <a:srgbClr val="FF0000"/>
                </a:solidFill>
              </a:rPr>
              <a:t>Extended!</a:t>
            </a:r>
            <a:r>
              <a:rPr lang="en-GB" sz="2100" dirty="0" smtClean="0"/>
              <a:t> </a:t>
            </a:r>
            <a:r>
              <a:rPr lang="en-GB" sz="2100" dirty="0">
                <a:solidFill>
                  <a:srgbClr val="FF0000"/>
                </a:solidFill>
              </a:rPr>
              <a:t>Engage </a:t>
            </a:r>
            <a:r>
              <a:rPr lang="en-GB" sz="2100" dirty="0" smtClean="0">
                <a:solidFill>
                  <a:srgbClr val="FF0000"/>
                </a:solidFill>
              </a:rPr>
              <a:t>NOW and </a:t>
            </a:r>
            <a:r>
              <a:rPr lang="en-GB" sz="2100" dirty="0">
                <a:solidFill>
                  <a:srgbClr val="FF0000"/>
                </a:solidFill>
              </a:rPr>
              <a:t>New Avaya Aura through to </a:t>
            </a:r>
            <a:r>
              <a:rPr lang="en-GB" sz="2100" dirty="0" smtClean="0">
                <a:solidFill>
                  <a:srgbClr val="FF0000"/>
                </a:solidFill>
              </a:rPr>
              <a:t>Sep’18</a:t>
            </a:r>
          </a:p>
          <a:p>
            <a:pPr lvl="1">
              <a:lnSpc>
                <a:spcPct val="70000"/>
              </a:lnSpc>
            </a:pPr>
            <a:r>
              <a:rPr lang="en-GB" sz="2100" b="1" dirty="0">
                <a:solidFill>
                  <a:srgbClr val="FF0000"/>
                </a:solidFill>
              </a:rPr>
              <a:t>NEW!</a:t>
            </a:r>
            <a:r>
              <a:rPr lang="en-GB" sz="2100" dirty="0">
                <a:solidFill>
                  <a:srgbClr val="FF0000"/>
                </a:solidFill>
              </a:rPr>
              <a:t> Engage NOW eligible for Deal Registration </a:t>
            </a:r>
            <a:r>
              <a:rPr lang="en-GB" sz="2100" dirty="0" smtClean="0">
                <a:solidFill>
                  <a:srgbClr val="FF0000"/>
                </a:solidFill>
              </a:rPr>
              <a:t>in Europe for </a:t>
            </a:r>
            <a:r>
              <a:rPr lang="en-GB" sz="2100" dirty="0">
                <a:solidFill>
                  <a:srgbClr val="FF0000"/>
                </a:solidFill>
              </a:rPr>
              <a:t>new applications</a:t>
            </a:r>
          </a:p>
          <a:p>
            <a:pPr lvl="1">
              <a:lnSpc>
                <a:spcPct val="70000"/>
              </a:lnSpc>
            </a:pPr>
            <a:r>
              <a:rPr lang="en-GB" sz="2100" b="1" dirty="0" smtClean="0">
                <a:solidFill>
                  <a:srgbClr val="FF0000"/>
                </a:solidFill>
              </a:rPr>
              <a:t>Expired </a:t>
            </a:r>
            <a:r>
              <a:rPr lang="en-GB" sz="2100" dirty="0" err="1">
                <a:solidFill>
                  <a:srgbClr val="FF0000"/>
                </a:solidFill>
              </a:rPr>
              <a:t>Oceana</a:t>
            </a:r>
            <a:r>
              <a:rPr lang="en-GB" sz="2100" dirty="0">
                <a:solidFill>
                  <a:srgbClr val="FF0000"/>
                </a:solidFill>
              </a:rPr>
              <a:t> NOW </a:t>
            </a:r>
            <a:r>
              <a:rPr lang="en-GB" sz="2100" dirty="0" smtClean="0">
                <a:solidFill>
                  <a:srgbClr val="FF0000"/>
                </a:solidFill>
              </a:rPr>
              <a:t>Plus to </a:t>
            </a:r>
            <a:r>
              <a:rPr lang="en-GB" sz="2100" dirty="0">
                <a:solidFill>
                  <a:srgbClr val="FF0000"/>
                </a:solidFill>
              </a:rPr>
              <a:t>help CC Elite 7 or Elite 6.3.15 customers become </a:t>
            </a:r>
            <a:r>
              <a:rPr lang="en-GB" sz="2100" dirty="0" err="1">
                <a:solidFill>
                  <a:srgbClr val="FF0000"/>
                </a:solidFill>
              </a:rPr>
              <a:t>Oceana</a:t>
            </a:r>
            <a:r>
              <a:rPr lang="en-GB" sz="2100" dirty="0">
                <a:solidFill>
                  <a:srgbClr val="FF0000"/>
                </a:solidFill>
              </a:rPr>
              <a:t> innovators </a:t>
            </a:r>
            <a:endParaRPr lang="en-GB" sz="2100" dirty="0" smtClean="0">
              <a:solidFill>
                <a:srgbClr val="FF0000"/>
              </a:solidFill>
            </a:endParaRPr>
          </a:p>
          <a:p>
            <a:pPr>
              <a:lnSpc>
                <a:spcPct val="70000"/>
              </a:lnSpc>
            </a:pPr>
            <a:r>
              <a:rPr lang="en-GB" sz="2300" b="1" dirty="0" smtClean="0"/>
              <a:t>Additional </a:t>
            </a:r>
            <a:r>
              <a:rPr lang="en-GB" sz="2300" b="1" dirty="0"/>
              <a:t>Applications</a:t>
            </a:r>
          </a:p>
          <a:p>
            <a:pPr lvl="1">
              <a:lnSpc>
                <a:spcPct val="70000"/>
              </a:lnSpc>
            </a:pPr>
            <a:r>
              <a:rPr lang="en-GB" sz="2100" b="1" dirty="0" smtClean="0">
                <a:solidFill>
                  <a:srgbClr val="FF0000"/>
                </a:solidFill>
              </a:rPr>
              <a:t>Extended! </a:t>
            </a:r>
            <a:r>
              <a:rPr lang="en-GB" sz="2100" dirty="0" smtClean="0">
                <a:solidFill>
                  <a:srgbClr val="FF0000"/>
                </a:solidFill>
              </a:rPr>
              <a:t>Phone NOW</a:t>
            </a:r>
            <a:r>
              <a:rPr lang="en-GB" sz="2100" dirty="0">
                <a:solidFill>
                  <a:srgbClr val="FF0000"/>
                </a:solidFill>
              </a:rPr>
              <a:t>*, Video NOW</a:t>
            </a:r>
            <a:r>
              <a:rPr lang="en-GB" sz="2100" dirty="0" smtClean="0">
                <a:solidFill>
                  <a:srgbClr val="FF0000"/>
                </a:solidFill>
              </a:rPr>
              <a:t>* through Sep’18</a:t>
            </a:r>
          </a:p>
          <a:p>
            <a:pPr lvl="1">
              <a:lnSpc>
                <a:spcPct val="70000"/>
              </a:lnSpc>
            </a:pPr>
            <a:r>
              <a:rPr lang="en-GB" sz="2100" b="1" dirty="0">
                <a:solidFill>
                  <a:srgbClr val="FF0000"/>
                </a:solidFill>
              </a:rPr>
              <a:t>Continues 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Legacy </a:t>
            </a:r>
            <a:r>
              <a:rPr lang="en-GB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Scopia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Equinox Loyalty Offer supporting migrations to Equinox</a:t>
            </a:r>
          </a:p>
          <a:p>
            <a:pPr>
              <a:lnSpc>
                <a:spcPct val="70000"/>
              </a:lnSpc>
            </a:pPr>
            <a:r>
              <a:rPr lang="en-GB" sz="2300" b="1" dirty="0" smtClean="0"/>
              <a:t>Networking </a:t>
            </a:r>
            <a:r>
              <a:rPr lang="en-GB" sz="2300" b="1" i="1" dirty="0"/>
              <a:t>(Extreme)</a:t>
            </a:r>
            <a:endParaRPr lang="en-GB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sz="2100" b="1" dirty="0">
                <a:solidFill>
                  <a:srgbClr val="FF0000"/>
                </a:solidFill>
              </a:rPr>
              <a:t>Extended and </a:t>
            </a:r>
            <a:r>
              <a:rPr lang="en-GB" sz="2100" b="1" dirty="0" smtClean="0">
                <a:solidFill>
                  <a:srgbClr val="FF0000"/>
                </a:solidFill>
              </a:rPr>
              <a:t>Updated! </a:t>
            </a:r>
            <a:r>
              <a:rPr lang="en-GB" sz="2100" dirty="0">
                <a:solidFill>
                  <a:srgbClr val="FF0000"/>
                </a:solidFill>
              </a:rPr>
              <a:t>Fabric NOW, Network NOW and ACE-</a:t>
            </a:r>
            <a:r>
              <a:rPr lang="en-GB" sz="2100" dirty="0" err="1">
                <a:solidFill>
                  <a:srgbClr val="FF0000"/>
                </a:solidFill>
              </a:rPr>
              <a:t>Fx</a:t>
            </a:r>
            <a:r>
              <a:rPr lang="en-GB" sz="2100" dirty="0">
                <a:solidFill>
                  <a:srgbClr val="FF0000"/>
                </a:solidFill>
              </a:rPr>
              <a:t> Select </a:t>
            </a:r>
            <a:r>
              <a:rPr lang="en-GB" sz="2100" dirty="0" smtClean="0">
                <a:solidFill>
                  <a:srgbClr val="FF0000"/>
                </a:solidFill>
              </a:rPr>
              <a:t>through Dec’17; </a:t>
            </a:r>
            <a:r>
              <a:rPr lang="en-GB" sz="2100" dirty="0">
                <a:solidFill>
                  <a:srgbClr val="FF0000"/>
                </a:solidFill>
              </a:rPr>
              <a:t>change in discounts; removal of WLAN </a:t>
            </a:r>
            <a:r>
              <a:rPr lang="en-GB" sz="2100" dirty="0" smtClean="0">
                <a:solidFill>
                  <a:srgbClr val="FF0000"/>
                </a:solidFill>
              </a:rPr>
              <a:t>9100</a:t>
            </a:r>
            <a:endParaRPr lang="en-GB" sz="21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834" y="7605825"/>
            <a:ext cx="7517566" cy="621605"/>
          </a:xfrm>
          <a:prstGeom prst="rect">
            <a:avLst/>
          </a:prstGeom>
          <a:solidFill>
            <a:schemeClr val="bg1"/>
          </a:solidFill>
        </p:spPr>
        <p:txBody>
          <a:bodyPr wrap="square" lIns="130622" tIns="65311" rIns="130622" bIns="65311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*Networking removed from cross-portfolio </a:t>
            </a:r>
            <a:r>
              <a:rPr lang="en-GB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NPV </a:t>
            </a:r>
            <a:r>
              <a:rPr lang="en-GB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package effective 1</a:t>
            </a:r>
            <a:r>
              <a:rPr lang="en-GB" sz="16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GB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July. Video </a:t>
            </a:r>
            <a:r>
              <a:rPr lang="en-GB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and Phone NOW discounts </a:t>
            </a:r>
            <a:r>
              <a:rPr lang="en-GB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still supported on </a:t>
            </a:r>
            <a:r>
              <a:rPr lang="en-GB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same quote</a:t>
            </a:r>
          </a:p>
          <a:p>
            <a:pPr>
              <a:lnSpc>
                <a:spcPct val="90000"/>
              </a:lnSpc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20718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3" y="227173"/>
            <a:ext cx="13765875" cy="1005840"/>
          </a:xfrm>
        </p:spPr>
        <p:txBody>
          <a:bodyPr/>
          <a:lstStyle/>
          <a:p>
            <a:r>
              <a:rPr lang="en-US" sz="3400" dirty="0" smtClean="0"/>
              <a:t>Deal Registration Discount Combination Policy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202" y="1751275"/>
            <a:ext cx="6461760" cy="566928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Effective April 1 2016, a 5% Deal Registration discount factor is offered in EU when combined with an eligible package or promotion, if the quote is &gt; $10K List and meets all Deal Registration eligibility criteria</a:t>
            </a:r>
          </a:p>
          <a:p>
            <a:r>
              <a:rPr lang="en-US" dirty="0" smtClean="0"/>
              <a:t>Combinable with most  packages and promotions, subject to terms of the specific promotion</a:t>
            </a:r>
          </a:p>
          <a:p>
            <a:r>
              <a:rPr lang="en-US" dirty="0"/>
              <a:t>Combinable with a special bid, subject to terms of the special bid evaluation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ASIPP (Avaya Software Investment Protection Policy) licenses for Aura and IP Office, are not eligible for deal registration</a:t>
            </a:r>
          </a:p>
          <a:p>
            <a:r>
              <a:rPr lang="en-US" dirty="0" smtClean="0"/>
              <a:t>Refer to Avaya Connect policy documents for full details regarding Deal Registration terms and conditions</a:t>
            </a:r>
          </a:p>
          <a:p>
            <a:r>
              <a:rPr lang="en-US" dirty="0" smtClean="0"/>
              <a:t>Refer to promotion offer definitions for full scope details and for unique T&amp;Cs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8804915"/>
              </p:ext>
            </p:extLst>
          </p:nvPr>
        </p:nvGraphicFramePr>
        <p:xfrm>
          <a:off x="7096835" y="1620828"/>
          <a:ext cx="7380711" cy="5882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8565"/>
                <a:gridCol w="3762146"/>
              </a:tblGrid>
              <a:tr h="523850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Promotion / Package</a:t>
                      </a:r>
                      <a:endParaRPr lang="en-US" sz="1900" dirty="0"/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Deal</a:t>
                      </a:r>
                      <a:r>
                        <a:rPr lang="en-GB" sz="1900" baseline="0" dirty="0" smtClean="0"/>
                        <a:t> Registration Combinable?</a:t>
                      </a:r>
                      <a:endParaRPr lang="en-US" sz="19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SMB30 </a:t>
                      </a:r>
                      <a:r>
                        <a:rPr lang="en-GB" sz="1700" i="1" dirty="0" smtClean="0"/>
                        <a:t>(including Cloud)</a:t>
                      </a:r>
                      <a:endParaRPr lang="en-US" sz="1700" i="1" dirty="0"/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No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598464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rgbClr val="FF0000"/>
                          </a:solidFill>
                        </a:rPr>
                        <a:t>SMB150 </a:t>
                      </a:r>
                      <a:r>
                        <a:rPr lang="en-GB" sz="1700" i="1" dirty="0" smtClean="0">
                          <a:solidFill>
                            <a:srgbClr val="FF0000"/>
                          </a:solidFill>
                        </a:rPr>
                        <a:t>(including Cloud)</a:t>
                      </a:r>
                      <a:endParaRPr lang="en-US" sz="1700" i="1" dirty="0">
                        <a:solidFill>
                          <a:srgbClr val="FF0000"/>
                        </a:solidFill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solidFill>
                            <a:srgbClr val="FF0000"/>
                          </a:solidFill>
                        </a:rPr>
                        <a:t>Yes </a:t>
                      </a:r>
                    </a:p>
                    <a:p>
                      <a:pPr algn="ctr"/>
                      <a:r>
                        <a:rPr lang="en-GB" sz="1700" dirty="0" smtClean="0">
                          <a:solidFill>
                            <a:srgbClr val="FF0000"/>
                          </a:solidFill>
                        </a:rPr>
                        <a:t>(except ASIPP licenses)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marL="57600" marR="57600" marT="43200" marB="43200"/>
                </a:tc>
              </a:tr>
              <a:tr h="598464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rgbClr val="FF0000"/>
                          </a:solidFill>
                        </a:rPr>
                        <a:t>MM3000</a:t>
                      </a:r>
                      <a:r>
                        <a:rPr lang="en-GB" sz="17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700" i="1" baseline="0" dirty="0" smtClean="0">
                          <a:solidFill>
                            <a:srgbClr val="FF0000"/>
                          </a:solidFill>
                        </a:rPr>
                        <a:t>(including Cloud)</a:t>
                      </a:r>
                      <a:endParaRPr lang="en-US" sz="1700" i="1" dirty="0">
                        <a:solidFill>
                          <a:srgbClr val="FF0000"/>
                        </a:solidFill>
                      </a:endParaRPr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solidFill>
                            <a:srgbClr val="FF0000"/>
                          </a:solidFill>
                        </a:rPr>
                        <a:t>Yes </a:t>
                      </a:r>
                    </a:p>
                    <a:p>
                      <a:pPr algn="ctr"/>
                      <a:r>
                        <a:rPr lang="en-GB" sz="1700" dirty="0" smtClean="0">
                          <a:solidFill>
                            <a:srgbClr val="FF0000"/>
                          </a:solidFill>
                        </a:rPr>
                        <a:t>(except ASIPP licenses)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IP Office Expansions</a:t>
                      </a:r>
                      <a:endParaRPr lang="en-US" sz="1700" dirty="0"/>
                    </a:p>
                  </a:txBody>
                  <a:tcPr marL="57600" marR="57600" marT="43200" marB="43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rgbClr val="FF0000"/>
                          </a:solidFill>
                        </a:rPr>
                        <a:t>Fast Start 2018 </a:t>
                      </a:r>
                      <a:r>
                        <a:rPr lang="en-GB" sz="1700" i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700" i="1" dirty="0" err="1" smtClean="0">
                          <a:solidFill>
                            <a:schemeClr val="tx1"/>
                          </a:solidFill>
                        </a:rPr>
                        <a:t>fka</a:t>
                      </a:r>
                      <a:r>
                        <a:rPr lang="en-GB" sz="1700" i="1" dirty="0" smtClean="0">
                          <a:solidFill>
                            <a:schemeClr val="tx1"/>
                          </a:solidFill>
                        </a:rPr>
                        <a:t> Ignite)</a:t>
                      </a:r>
                      <a:endParaRPr lang="en-US" sz="1700" i="1" dirty="0">
                        <a:solidFill>
                          <a:schemeClr val="tx1"/>
                        </a:solidFill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Cloud Legacy Migration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Network NOW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Fabric NOW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57600" marR="57600" marT="43200" marB="43200"/>
                </a:tc>
              </a:tr>
              <a:tr h="349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ACE-</a:t>
                      </a:r>
                      <a:r>
                        <a:rPr lang="en-GB" sz="1700" dirty="0" err="1" smtClean="0">
                          <a:solidFill>
                            <a:schemeClr val="tx1"/>
                          </a:solidFill>
                        </a:rPr>
                        <a:t>Fx</a:t>
                      </a:r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 Select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Video NOW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Legacy </a:t>
                      </a:r>
                      <a:r>
                        <a:rPr lang="en-GB" sz="1700" dirty="0" err="1" smtClean="0">
                          <a:solidFill>
                            <a:schemeClr val="tx1"/>
                          </a:solidFill>
                        </a:rPr>
                        <a:t>Scopia</a:t>
                      </a:r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 to Equinox Loyalty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Phone NOW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Engage</a:t>
                      </a:r>
                      <a:r>
                        <a:rPr lang="en-GB" sz="1700" baseline="0" dirty="0" smtClean="0">
                          <a:solidFill>
                            <a:schemeClr val="tx1"/>
                          </a:solidFill>
                        </a:rPr>
                        <a:t> NOW </a:t>
                      </a:r>
                      <a:r>
                        <a:rPr lang="en-GB" sz="1700" i="1" baseline="0" dirty="0" smtClean="0">
                          <a:solidFill>
                            <a:schemeClr val="tx1"/>
                          </a:solidFill>
                        </a:rPr>
                        <a:t>(Avaya)</a:t>
                      </a:r>
                      <a:endParaRPr lang="en-US" sz="1700" i="1" dirty="0">
                        <a:solidFill>
                          <a:schemeClr val="tx1"/>
                        </a:solidFill>
                      </a:endParaRPr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New Avaya Aura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Yes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130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Global Demo Purchase Program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884875"/>
              </p:ext>
            </p:extLst>
          </p:nvPr>
        </p:nvGraphicFramePr>
        <p:xfrm>
          <a:off x="424773" y="3071454"/>
          <a:ext cx="6336000" cy="2009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Partner Value Proposition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162259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complementary packages to show the most important and commonly requested features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Consistent packages allow solution experts to create and share configurations you can use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Approval process is automated through MPM to improve partner experience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732915"/>
              </p:ext>
            </p:extLst>
          </p:nvPr>
        </p:nvGraphicFramePr>
        <p:xfrm>
          <a:off x="424773" y="1721622"/>
          <a:ext cx="6336000" cy="119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Target customer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85449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/>
                        <a:t>Channel partners that</a:t>
                      </a:r>
                      <a:r>
                        <a:rPr lang="en-US" sz="1700" baseline="0" dirty="0" smtClean="0"/>
                        <a:t> are looking to demonstrate key Avaya solutions to existing and new customers</a:t>
                      </a:r>
                      <a:endParaRPr lang="en-US" sz="1700" dirty="0" smtClean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77238"/>
              </p:ext>
            </p:extLst>
          </p:nvPr>
        </p:nvGraphicFramePr>
        <p:xfrm>
          <a:off x="424773" y="5091992"/>
          <a:ext cx="6336000" cy="69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Region / Area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3424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+mn-cs"/>
                        </a:rPr>
                        <a:t>Global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901974"/>
              </p:ext>
            </p:extLst>
          </p:nvPr>
        </p:nvGraphicFramePr>
        <p:xfrm>
          <a:off x="7214795" y="1717379"/>
          <a:ext cx="6957040" cy="80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7040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Discount Summary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4346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contact your distributor for details</a:t>
                      </a: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43200" marB="43200"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284768"/>
              </p:ext>
            </p:extLst>
          </p:nvPr>
        </p:nvGraphicFramePr>
        <p:xfrm>
          <a:off x="7215246" y="5011453"/>
          <a:ext cx="7200000" cy="2759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0"/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Terms</a:t>
                      </a:r>
                      <a:r>
                        <a:rPr lang="en-GB" sz="1700" baseline="0" dirty="0" smtClean="0"/>
                        <a:t> &amp; Conditions / Requirements</a:t>
                      </a:r>
                      <a:endParaRPr lang="en-US" sz="1700" dirty="0"/>
                    </a:p>
                  </a:txBody>
                  <a:tcPr marL="146304" marR="146304" marT="54864" marB="54864"/>
                </a:tc>
              </a:tr>
              <a:tr h="2390688"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Approval required (via MPM) from Avaya Demo team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demo kit purchased under this program must be used for customer and/or staff training, demonstrations, events and/or customer trials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 is not eligible for resale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 will be maintained in a condition to continue the intended use of it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 licenses will not exceed thirty (30) users for the demo equipment purchased</a:t>
                      </a: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249020"/>
              </p:ext>
            </p:extLst>
          </p:nvPr>
        </p:nvGraphicFramePr>
        <p:xfrm>
          <a:off x="424773" y="5868698"/>
          <a:ext cx="6336000" cy="95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Start / End dates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59846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Start: 1 April 2016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End: Ongoing</a:t>
                      </a: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16664"/>
              </p:ext>
            </p:extLst>
          </p:nvPr>
        </p:nvGraphicFramePr>
        <p:xfrm>
          <a:off x="424773" y="6899278"/>
          <a:ext cx="6336000" cy="95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0"/>
              </a:tblGrid>
              <a:tr h="342432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More</a:t>
                      </a:r>
                      <a:r>
                        <a:rPr lang="en-GB" sz="1700" baseline="0" dirty="0" smtClean="0"/>
                        <a:t> information</a:t>
                      </a:r>
                      <a:endParaRPr lang="en-US" sz="1700" dirty="0"/>
                    </a:p>
                  </a:txBody>
                  <a:tcPr marL="57600" marR="57600" marT="43200" marB="43200"/>
                </a:tc>
              </a:tr>
              <a:tr h="59846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+mn-lt"/>
                          <a:cs typeface="Calibri" pitchFamily="34" charset="0"/>
                        </a:rPr>
                        <a:t>Offer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</a:rPr>
                        <a:t> Definition – click </a:t>
                      </a:r>
                      <a:r>
                        <a:rPr lang="en-GB" sz="1700" baseline="0" dirty="0" smtClean="0">
                          <a:latin typeface="+mn-lt"/>
                          <a:cs typeface="Calibri" pitchFamily="34" charset="0"/>
                          <a:hlinkClick r:id="rId2"/>
                        </a:rPr>
                        <a:t>here</a:t>
                      </a:r>
                      <a:endParaRPr lang="en-GB" sz="1700" baseline="0" dirty="0" smtClean="0">
                        <a:latin typeface="+mn-lt"/>
                        <a:cs typeface="Calibri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700" dirty="0">
                        <a:latin typeface="+mn-lt"/>
                        <a:cs typeface="Calibri" pitchFamily="34" charset="0"/>
                      </a:endParaRPr>
                    </a:p>
                  </a:txBody>
                  <a:tcPr marL="57600" marR="57600" marT="43200" marB="43200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7712764" y="2778980"/>
            <a:ext cx="6058894" cy="164592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New Automated Process for IPO, Networking and Video Labs/Demos.  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From the Ready to Order Quote within Avaya One Source,  click the new “Automated Approval Discount Request” button</a:t>
            </a:r>
          </a:p>
        </p:txBody>
      </p:sp>
    </p:spTree>
    <p:extLst>
      <p:ext uri="{BB962C8B-B14F-4D97-AF65-F5344CB8AC3E}">
        <p14:creationId xmlns:p14="http://schemas.microsoft.com/office/powerpoint/2010/main" val="333514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/>
              <a:t>IP Office Promotion &amp; Package </a:t>
            </a:r>
            <a:r>
              <a:rPr lang="en-GB" sz="3400" dirty="0" smtClean="0"/>
              <a:t>Detail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025727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819303" y="3543297"/>
            <a:ext cx="2667000" cy="341486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dirty="0">
                <a:solidFill>
                  <a:srgbClr val="323232"/>
                </a:solidFill>
              </a:rPr>
              <a:t>After market Automated discount options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92480"/>
            <a:ext cx="13167360" cy="1005840"/>
          </a:xfrm>
        </p:spPr>
        <p:txBody>
          <a:bodyPr/>
          <a:lstStyle/>
          <a:p>
            <a:r>
              <a:rPr lang="en-GB" dirty="0" smtClean="0"/>
              <a:t>FY18 Automated Package / Promotion </a:t>
            </a:r>
            <a:br>
              <a:rPr lang="en-GB" dirty="0" smtClean="0"/>
            </a:br>
            <a:r>
              <a:rPr lang="en-GB" dirty="0" smtClean="0"/>
              <a:t>Positioning – Mid Market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584962" y="1960514"/>
            <a:ext cx="12264795" cy="5275194"/>
            <a:chOff x="738915" y="1179526"/>
            <a:chExt cx="7665497" cy="3296996"/>
          </a:xfrm>
        </p:grpSpPr>
        <p:sp>
          <p:nvSpPr>
            <p:cNvPr id="3" name="Right Arrow 2"/>
            <p:cNvSpPr/>
            <p:nvPr/>
          </p:nvSpPr>
          <p:spPr>
            <a:xfrm rot="16200000">
              <a:off x="-784862" y="2703303"/>
              <a:ext cx="3242536" cy="194982"/>
            </a:xfrm>
            <a:prstGeom prst="rightArrow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796740" y="4281540"/>
              <a:ext cx="7607672" cy="194982"/>
            </a:xfrm>
            <a:prstGeom prst="rightArrow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334373" y="7536267"/>
            <a:ext cx="2403600" cy="425002"/>
          </a:xfrm>
          <a:prstGeom prst="rect">
            <a:avLst/>
          </a:prstGeom>
          <a:noFill/>
        </p:spPr>
        <p:txBody>
          <a:bodyPr wrap="none" lIns="146304" tIns="73152" rIns="146304" bIns="73152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323232"/>
                </a:solidFill>
              </a:rPr>
              <a:t>Seats per Customer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38960" y="7185864"/>
            <a:ext cx="2403600" cy="425002"/>
          </a:xfrm>
          <a:prstGeom prst="rect">
            <a:avLst/>
          </a:prstGeom>
          <a:noFill/>
        </p:spPr>
        <p:txBody>
          <a:bodyPr wrap="none" lIns="146304" tIns="73152" rIns="146304" bIns="73152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323232"/>
                </a:solidFill>
              </a:rPr>
              <a:t>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2541" y="7185864"/>
            <a:ext cx="2403600" cy="425002"/>
          </a:xfrm>
          <a:prstGeom prst="rect">
            <a:avLst/>
          </a:prstGeom>
          <a:noFill/>
        </p:spPr>
        <p:txBody>
          <a:bodyPr wrap="none" lIns="146304" tIns="73152" rIns="146304" bIns="73152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323232"/>
                </a:solidFill>
              </a:rPr>
              <a:t>150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98276" y="7185864"/>
            <a:ext cx="2403600" cy="425002"/>
          </a:xfrm>
          <a:prstGeom prst="rect">
            <a:avLst/>
          </a:prstGeom>
          <a:noFill/>
        </p:spPr>
        <p:txBody>
          <a:bodyPr wrap="none" lIns="146304" tIns="73152" rIns="146304" bIns="73152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323232"/>
                </a:solidFill>
              </a:rPr>
              <a:t>3000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535590" y="4227624"/>
            <a:ext cx="4959221" cy="425002"/>
          </a:xfrm>
          <a:prstGeom prst="rect">
            <a:avLst/>
          </a:prstGeom>
          <a:noFill/>
        </p:spPr>
        <p:txBody>
          <a:bodyPr wrap="none" lIns="146304" tIns="73152" rIns="146304" bIns="73152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323232"/>
                </a:solidFill>
              </a:rPr>
              <a:t>Application Attach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338" y="3423555"/>
            <a:ext cx="3457158" cy="353461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accent1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b"/>
          <a:lstStyle/>
          <a:p>
            <a:pPr algn="ctr">
              <a:lnSpc>
                <a:spcPct val="90000"/>
              </a:lnSpc>
            </a:pPr>
            <a:r>
              <a:rPr lang="en-GB" sz="1900" b="1" dirty="0" smtClean="0">
                <a:solidFill>
                  <a:prstClr val="white"/>
                </a:solidFill>
              </a:rPr>
              <a:t>MM 3000</a:t>
            </a:r>
            <a:endParaRPr lang="en-GB" sz="1900" b="1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37766" y="5982386"/>
            <a:ext cx="2120320" cy="9757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bIns="73152" rtlCol="0" anchor="b"/>
          <a:lstStyle/>
          <a:p>
            <a:pPr algn="ctr">
              <a:lnSpc>
                <a:spcPct val="90000"/>
              </a:lnSpc>
            </a:pPr>
            <a:r>
              <a:rPr lang="en-GB" sz="1900" b="1" dirty="0" smtClean="0">
                <a:solidFill>
                  <a:prstClr val="white"/>
                </a:solidFill>
              </a:rPr>
              <a:t>SMB 30</a:t>
            </a:r>
            <a:endParaRPr lang="en-GB" sz="1900" b="1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582399" y="1264920"/>
            <a:ext cx="214884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>
              <a:lnSpc>
                <a:spcPct val="90000"/>
              </a:lnSpc>
            </a:pPr>
            <a:r>
              <a:rPr lang="en-GB" sz="1900" b="1" dirty="0">
                <a:solidFill>
                  <a:prstClr val="white"/>
                </a:solidFill>
              </a:rPr>
              <a:t>Capex + Cloud</a:t>
            </a:r>
            <a:endParaRPr lang="en-GB" sz="1900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582399" y="899160"/>
            <a:ext cx="2148840" cy="36576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>
              <a:lnSpc>
                <a:spcPct val="90000"/>
              </a:lnSpc>
            </a:pPr>
            <a:r>
              <a:rPr lang="en-GB" sz="1900" b="1" dirty="0">
                <a:solidFill>
                  <a:prstClr val="white"/>
                </a:solidFill>
              </a:rPr>
              <a:t>Cloud only</a:t>
            </a:r>
            <a:endParaRPr lang="en-GB" sz="1900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582399" y="533400"/>
            <a:ext cx="2148840" cy="365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>
              <a:lnSpc>
                <a:spcPct val="90000"/>
              </a:lnSpc>
            </a:pPr>
            <a:r>
              <a:rPr lang="en-GB" sz="1900" b="1" dirty="0">
                <a:solidFill>
                  <a:prstClr val="white"/>
                </a:solidFill>
              </a:rPr>
              <a:t>Capex only</a:t>
            </a:r>
            <a:endParaRPr lang="en-GB" sz="1900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971701" y="5731667"/>
            <a:ext cx="237744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>
              <a:lnSpc>
                <a:spcPct val="90000"/>
              </a:lnSpc>
            </a:pPr>
            <a:r>
              <a:rPr lang="en-GB" sz="1900" b="1" dirty="0">
                <a:solidFill>
                  <a:prstClr val="white"/>
                </a:solidFill>
              </a:rPr>
              <a:t>Phone NOW</a:t>
            </a:r>
            <a:endParaRPr lang="en-GB" sz="1900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971701" y="6352932"/>
            <a:ext cx="237744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>
              <a:lnSpc>
                <a:spcPct val="90000"/>
              </a:lnSpc>
            </a:pPr>
            <a:r>
              <a:rPr lang="en-GB" sz="1900" b="1" dirty="0">
                <a:solidFill>
                  <a:prstClr val="white"/>
                </a:solidFill>
              </a:rPr>
              <a:t>Video NOW</a:t>
            </a:r>
            <a:endParaRPr lang="en-GB" sz="1900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971701" y="4886595"/>
            <a:ext cx="2377440" cy="7825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>
              <a:lnSpc>
                <a:spcPct val="90000"/>
              </a:lnSpc>
            </a:pPr>
            <a:r>
              <a:rPr lang="en-GB" sz="1900" b="1" dirty="0">
                <a:solidFill>
                  <a:prstClr val="white"/>
                </a:solidFill>
              </a:rPr>
              <a:t>IPO Expansions </a:t>
            </a:r>
            <a:r>
              <a:rPr lang="en-GB" sz="1100" dirty="0">
                <a:solidFill>
                  <a:prstClr val="white"/>
                </a:solidFill>
              </a:rPr>
              <a:t>(EMEA/APAC)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58450" y="1960514"/>
            <a:ext cx="0" cy="4997653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070917" y="4471360"/>
            <a:ext cx="3081421" cy="248680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accent1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b"/>
          <a:lstStyle/>
          <a:p>
            <a:pPr algn="ctr">
              <a:lnSpc>
                <a:spcPct val="90000"/>
              </a:lnSpc>
            </a:pPr>
            <a:r>
              <a:rPr lang="en-GB" sz="1900" b="1" dirty="0">
                <a:solidFill>
                  <a:prstClr val="white"/>
                </a:solidFill>
              </a:rPr>
              <a:t>SMB 150</a:t>
            </a:r>
          </a:p>
        </p:txBody>
      </p:sp>
      <p:cxnSp>
        <p:nvCxnSpPr>
          <p:cNvPr id="14" name="Straight Connector 13"/>
          <p:cNvCxnSpPr>
            <a:stCxn id="29" idx="1"/>
            <a:endCxn id="29" idx="3"/>
          </p:cNvCxnSpPr>
          <p:nvPr/>
        </p:nvCxnSpPr>
        <p:spPr>
          <a:xfrm>
            <a:off x="4070917" y="5714763"/>
            <a:ext cx="308142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Up Arrow 14"/>
          <p:cNvSpPr/>
          <p:nvPr/>
        </p:nvSpPr>
        <p:spPr>
          <a:xfrm>
            <a:off x="4215094" y="4555980"/>
            <a:ext cx="2785984" cy="1153576"/>
          </a:xfrm>
          <a:prstGeom prst="upArrow">
            <a:avLst>
              <a:gd name="adj1" fmla="val 82391"/>
              <a:gd name="adj2" fmla="val 30603"/>
            </a:avLst>
          </a:prstGeom>
          <a:solidFill>
            <a:schemeClr val="accent1"/>
          </a:solidFill>
          <a:ln w="19050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>
              <a:lnSpc>
                <a:spcPct val="90000"/>
              </a:lnSpc>
            </a:pPr>
            <a:r>
              <a:rPr lang="en-GB" sz="1900" dirty="0"/>
              <a:t>Level 2 Application attach incentive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7183412" y="4886595"/>
            <a:ext cx="345769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Up Arrow 32"/>
          <p:cNvSpPr/>
          <p:nvPr/>
        </p:nvSpPr>
        <p:spPr>
          <a:xfrm>
            <a:off x="7340207" y="3423555"/>
            <a:ext cx="3081419" cy="1463040"/>
          </a:xfrm>
          <a:prstGeom prst="upArrow">
            <a:avLst>
              <a:gd name="adj1" fmla="val 82391"/>
              <a:gd name="adj2" fmla="val 30603"/>
            </a:avLst>
          </a:prstGeom>
          <a:solidFill>
            <a:schemeClr val="accent1"/>
          </a:solidFill>
          <a:ln w="19050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>
              <a:lnSpc>
                <a:spcPct val="90000"/>
              </a:lnSpc>
            </a:pPr>
            <a:r>
              <a:rPr lang="en-GB" sz="1900" dirty="0"/>
              <a:t>Level 2 Application attach incentive</a:t>
            </a:r>
          </a:p>
        </p:txBody>
      </p:sp>
      <p:sp>
        <p:nvSpPr>
          <p:cNvPr id="34" name="Rectangle 33"/>
          <p:cNvSpPr/>
          <p:nvPr/>
        </p:nvSpPr>
        <p:spPr>
          <a:xfrm rot="20555896">
            <a:off x="1636834" y="3744282"/>
            <a:ext cx="9246947" cy="37976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bIns="73152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 smtClean="0">
                <a:solidFill>
                  <a:prstClr val="white"/>
                </a:solidFill>
              </a:rPr>
              <a:t>Fast </a:t>
            </a:r>
            <a:r>
              <a:rPr lang="en-GB" sz="2000" b="1" smtClean="0">
                <a:solidFill>
                  <a:prstClr val="white"/>
                </a:solidFill>
              </a:rPr>
              <a:t>Start 2018 </a:t>
            </a:r>
            <a:r>
              <a:rPr lang="en-GB" sz="2000" b="1" dirty="0" smtClean="0">
                <a:solidFill>
                  <a:prstClr val="white"/>
                </a:solidFill>
              </a:rPr>
              <a:t>&amp; </a:t>
            </a:r>
            <a:r>
              <a:rPr lang="en-GB" sz="2000" b="1" dirty="0">
                <a:solidFill>
                  <a:prstClr val="white"/>
                </a:solidFill>
              </a:rPr>
              <a:t>Cloud Legacy Migration</a:t>
            </a:r>
            <a:endParaRPr lang="en-GB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vaya_Wide_Screen_PowerPoint_Presentation_Template_which_include_NonPublic_Information_for_Office_2007">
  <a:themeElements>
    <a:clrScheme name="Custom 10">
      <a:dk1>
        <a:srgbClr val="323232"/>
      </a:dk1>
      <a:lt1>
        <a:sysClr val="window" lastClr="FFFFFF"/>
      </a:lt1>
      <a:dk2>
        <a:srgbClr val="000000"/>
      </a:dk2>
      <a:lt2>
        <a:srgbClr val="DDDDDD"/>
      </a:lt2>
      <a:accent1>
        <a:srgbClr val="DA291C"/>
      </a:accent1>
      <a:accent2>
        <a:srgbClr val="A9A9A9"/>
      </a:accent2>
      <a:accent3>
        <a:srgbClr val="7EAEDF"/>
      </a:accent3>
      <a:accent4>
        <a:srgbClr val="FAA145"/>
      </a:accent4>
      <a:accent5>
        <a:srgbClr val="B7E349"/>
      </a:accent5>
      <a:accent6>
        <a:srgbClr val="5AC5D4"/>
      </a:accent6>
      <a:hlink>
        <a:srgbClr val="7EAEDF"/>
      </a:hlink>
      <a:folHlink>
        <a:srgbClr val="FAA1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lnSpc>
            <a:spcPct val="90000"/>
          </a:lnSpc>
          <a:defRPr smtClean="0"/>
        </a:defPPr>
      </a:lstStyle>
    </a:txDef>
  </a:objectDefaults>
  <a:extraClrSchemeLst/>
  <a:custClrLst>
    <a:custClr name="Custom Color 1">
      <a:srgbClr val="98050E"/>
    </a:custClr>
    <a:custClr name="Custom Color 2">
      <a:srgbClr val="610206"/>
    </a:custClr>
    <a:custClr name="Custom Color 3">
      <a:srgbClr val="646464"/>
    </a:custClr>
    <a:custClr name="Custom Color 4">
      <a:srgbClr val="323232"/>
    </a:custClr>
    <a:custClr name="Custom Color 5">
      <a:srgbClr val="4B80B6"/>
    </a:custClr>
    <a:custClr name="Custom Color 6">
      <a:srgbClr val="325887"/>
    </a:custClr>
    <a:custClr name="Custom Color 7">
      <a:srgbClr val="D55D21"/>
    </a:custClr>
    <a:custClr name="Custom Color 8">
      <a:srgbClr val="8F3C0F"/>
    </a:custClr>
    <a:custClr name="Custom Color 9">
      <a:srgbClr val="87A239"/>
    </a:custClr>
    <a:custClr name="Custom Color 10">
      <a:srgbClr val="576820"/>
    </a:custClr>
    <a:custClr name="Custom Color 11">
      <a:srgbClr val="279199"/>
    </a:custClr>
    <a:custClr name="Custom Color 12">
      <a:srgbClr val="15535A"/>
    </a:custClr>
  </a:custClrLst>
</a:theme>
</file>

<file path=ppt/theme/theme2.xml><?xml version="1.0" encoding="utf-8"?>
<a:theme xmlns:a="http://schemas.openxmlformats.org/drawingml/2006/main" name="Office Theme">
  <a:themeElements>
    <a:clrScheme name="Avaya">
      <a:dk1>
        <a:srgbClr val="323232"/>
      </a:dk1>
      <a:lt1>
        <a:sysClr val="window" lastClr="FFFFFF"/>
      </a:lt1>
      <a:dk2>
        <a:srgbClr val="000000"/>
      </a:dk2>
      <a:lt2>
        <a:srgbClr val="DDDDDD"/>
      </a:lt2>
      <a:accent1>
        <a:srgbClr val="CC0000"/>
      </a:accent1>
      <a:accent2>
        <a:srgbClr val="A9A9A9"/>
      </a:accent2>
      <a:accent3>
        <a:srgbClr val="7EAEDF"/>
      </a:accent3>
      <a:accent4>
        <a:srgbClr val="FAA145"/>
      </a:accent4>
      <a:accent5>
        <a:srgbClr val="B7E349"/>
      </a:accent5>
      <a:accent6>
        <a:srgbClr val="5AC5D4"/>
      </a:accent6>
      <a:hlink>
        <a:srgbClr val="7EAEDF"/>
      </a:hlink>
      <a:folHlink>
        <a:srgbClr val="FAA1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vaya">
      <a:dk1>
        <a:srgbClr val="323232"/>
      </a:dk1>
      <a:lt1>
        <a:sysClr val="window" lastClr="FFFFFF"/>
      </a:lt1>
      <a:dk2>
        <a:srgbClr val="000000"/>
      </a:dk2>
      <a:lt2>
        <a:srgbClr val="DDDDDD"/>
      </a:lt2>
      <a:accent1>
        <a:srgbClr val="CC0000"/>
      </a:accent1>
      <a:accent2>
        <a:srgbClr val="A9A9A9"/>
      </a:accent2>
      <a:accent3>
        <a:srgbClr val="7EAEDF"/>
      </a:accent3>
      <a:accent4>
        <a:srgbClr val="FAA145"/>
      </a:accent4>
      <a:accent5>
        <a:srgbClr val="B7E349"/>
      </a:accent5>
      <a:accent6>
        <a:srgbClr val="5AC5D4"/>
      </a:accent6>
      <a:hlink>
        <a:srgbClr val="7EAEDF"/>
      </a:hlink>
      <a:folHlink>
        <a:srgbClr val="FAA1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Avaya_Wide_Screen_PowerPoint_Presentation_Template_which_include_NonPublic_Information_for_Office_2007</Template>
  <TotalTime>0</TotalTime>
  <Words>7838</Words>
  <Application>Microsoft Office PowerPoint</Application>
  <PresentationFormat>Custom</PresentationFormat>
  <Paragraphs>2383</Paragraphs>
  <Slides>41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Avaya_Wide_Screen_PowerPoint_Presentation_Template_which_include_NonPublic_Information_for_Office_2007</vt:lpstr>
      <vt:lpstr>Q1 FY18 Promotion &amp; Package Overview   EMEA Theater </vt:lpstr>
      <vt:lpstr>Routes to Market with Pricing Choices - Indirect</vt:lpstr>
      <vt:lpstr>Adding a Promotion to a Quote</vt:lpstr>
      <vt:lpstr>FY18 Automated Discount Portfolio - EMEA</vt:lpstr>
      <vt:lpstr>Q1FY18 Automated Discount Portfolio Update Summary - EMEA</vt:lpstr>
      <vt:lpstr>Deal Registration Discount Combination Policy</vt:lpstr>
      <vt:lpstr>Global Demo Purchase Program</vt:lpstr>
      <vt:lpstr>IP Office Promotion &amp; Package Detail</vt:lpstr>
      <vt:lpstr>FY18 Automated Package / Promotion  Positioning – Mid Market</vt:lpstr>
      <vt:lpstr>SMB 30</vt:lpstr>
      <vt:lpstr>SMB 150</vt:lpstr>
      <vt:lpstr>SMB 150 – detailed discount tables</vt:lpstr>
      <vt:lpstr>SMB 150 – detailed discount tables</vt:lpstr>
      <vt:lpstr>MM 3000</vt:lpstr>
      <vt:lpstr>MM 3000 – detailed discount tables</vt:lpstr>
      <vt:lpstr>MM 3000 – detailed discount tables</vt:lpstr>
      <vt:lpstr>IP Office Expansions</vt:lpstr>
      <vt:lpstr>Fast start 2018 (Ignite Fast Start)</vt:lpstr>
      <vt:lpstr>Fast start 2018 – detailed discount tables</vt:lpstr>
      <vt:lpstr>Fast start 2018 – detailed discount tables</vt:lpstr>
      <vt:lpstr>Cloud Legacy Migration</vt:lpstr>
      <vt:lpstr>Cloud Legacy migration – detailed discount tables</vt:lpstr>
      <vt:lpstr>Cloud legacy migration – detailed discount tables</vt:lpstr>
      <vt:lpstr>IP Office ASIPP &amp; Migration Offers &amp; Options</vt:lpstr>
      <vt:lpstr>Promotion &amp; Package Details for Networking, Video, UC &amp; CC</vt:lpstr>
      <vt:lpstr>Network NOW (extreme)</vt:lpstr>
      <vt:lpstr>Fabric NOW (Extreme)</vt:lpstr>
      <vt:lpstr>Fabric NOW – Detailed Discount Tables</vt:lpstr>
      <vt:lpstr>Video NOW</vt:lpstr>
      <vt:lpstr>Legacy scopia to equinox loyalty offer</vt:lpstr>
      <vt:lpstr>Phone NOW</vt:lpstr>
      <vt:lpstr>Engage NOW</vt:lpstr>
      <vt:lpstr>Engage NOW – Detailed Discount Tables</vt:lpstr>
      <vt:lpstr>New Avaya Aura</vt:lpstr>
      <vt:lpstr>New Avaya Aura – Detailed Discount Tables</vt:lpstr>
      <vt:lpstr>Promotion Resources &amp; Support</vt:lpstr>
      <vt:lpstr>Special Bid Positioning</vt:lpstr>
      <vt:lpstr>Automated Discount Check Policy</vt:lpstr>
      <vt:lpstr>Applying for a Special bid</vt:lpstr>
      <vt:lpstr>Questions 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2014-11-24T20:08:50Z</dcterms:created>
  <dcterms:modified xsi:type="dcterms:W3CDTF">2017-10-12T13:05:31Z</dcterms:modified>
</cp:coreProperties>
</file>